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5" r:id="rId6"/>
    <p:sldId id="261" r:id="rId7"/>
    <p:sldId id="266" r:id="rId8"/>
    <p:sldId id="263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81091" autoAdjust="0"/>
  </p:normalViewPr>
  <p:slideViewPr>
    <p:cSldViewPr>
      <p:cViewPr varScale="1">
        <p:scale>
          <a:sx n="63" d="100"/>
          <a:sy n="63" d="100"/>
        </p:scale>
        <p:origin x="159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239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18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58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58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912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912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841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84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t>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t>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Advisory_board" TargetMode="External"/><Relationship Id="rId3" Type="http://schemas.openxmlformats.org/officeDocument/2006/relationships/hyperlink" Target="http://www.investopedia.com/terms/c/ceo.asp#ixzz4O7UjTR8G" TargetMode="External"/><Relationship Id="rId7" Type="http://schemas.openxmlformats.org/officeDocument/2006/relationships/hyperlink" Target="https://www.sitepoint.com/how-to-build-a-startup-advisory-board/" TargetMode="External"/><Relationship Id="rId2" Type="http://schemas.openxmlformats.org/officeDocument/2006/relationships/hyperlink" Target="http://businessfinancemag.com/corporate-finance/role-forecasting-financial-plann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rtupguide.com/entrepreneurship/build-your-team/" TargetMode="External"/><Relationship Id="rId5" Type="http://schemas.openxmlformats.org/officeDocument/2006/relationships/hyperlink" Target="http://www.investopedia.com/terms/c/coo.asp#ixzz4O7W1AwPz" TargetMode="External"/><Relationship Id="rId4" Type="http://schemas.openxmlformats.org/officeDocument/2006/relationships/hyperlink" Target="http://www.investopedia.com/terms/c/cfo.asp#ixzz4O7VZDNN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err="1">
                <a:latin typeface="Times New Roman" pitchFamily="18" charset="0"/>
                <a:cs typeface="Times New Roman" pitchFamily="18" charset="0"/>
              </a:rPr>
              <a:t>Echipa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b="1" dirty="0" err="1">
                <a:latin typeface="Times New Roman" pitchFamily="18" charset="0"/>
                <a:cs typeface="Times New Roman" pitchFamily="18" charset="0"/>
              </a:rPr>
              <a:t>început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err="1">
                <a:solidFill>
                  <a:srgbClr val="29C1AF"/>
                </a:solidFill>
              </a:rPr>
              <a:t>Formarea</a:t>
            </a:r>
            <a:r>
              <a:rPr lang="en-GB" dirty="0">
                <a:solidFill>
                  <a:srgbClr val="29C1AF"/>
                </a:solidFill>
              </a:rPr>
              <a:t> </a:t>
            </a:r>
            <a:r>
              <a:rPr lang="en-GB" dirty="0" err="1">
                <a:solidFill>
                  <a:srgbClr val="29C1AF"/>
                </a:solidFill>
              </a:rPr>
              <a:t>unei</a:t>
            </a:r>
            <a:r>
              <a:rPr lang="en-GB" dirty="0">
                <a:solidFill>
                  <a:srgbClr val="29C1AF"/>
                </a:solidFill>
              </a:rPr>
              <a:t> </a:t>
            </a:r>
            <a:r>
              <a:rPr lang="en-GB" dirty="0" err="1">
                <a:solidFill>
                  <a:srgbClr val="29C1AF"/>
                </a:solidFill>
              </a:rPr>
              <a:t>echipe</a:t>
            </a:r>
            <a:endParaRPr lang="en-GB" dirty="0">
              <a:solidFill>
                <a:srgbClr val="29C1AF"/>
              </a:solidFill>
            </a:endParaRPr>
          </a:p>
        </p:txBody>
      </p:sp>
      <p:pic>
        <p:nvPicPr>
          <p:cNvPr id="4" name="Picture 3" descr="D:\LALAS\2016.01_ERAMUS+ VR4STEM\Resurse\antet_VR4STE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6000768"/>
            <a:ext cx="3357586" cy="714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/>
              <a:t>Informații</a:t>
            </a:r>
            <a:r>
              <a:rPr lang="en-GB" b="1" dirty="0"/>
              <a:t> </a:t>
            </a:r>
            <a:r>
              <a:rPr lang="en-GB" b="1" dirty="0" err="1"/>
              <a:t>suplimentare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sk-SK" dirty="0" err="1"/>
              <a:t>Hansen</a:t>
            </a:r>
            <a:r>
              <a:rPr lang="sk-SK" dirty="0"/>
              <a:t> F. </a:t>
            </a:r>
            <a:r>
              <a:rPr lang="sk-SK" dirty="0" err="1"/>
              <a:t>The</a:t>
            </a:r>
            <a:r>
              <a:rPr lang="sk-SK" dirty="0"/>
              <a:t> Role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Forecasting</a:t>
            </a:r>
            <a:r>
              <a:rPr lang="sk-SK" dirty="0"/>
              <a:t> in </a:t>
            </a:r>
            <a:r>
              <a:rPr lang="sk-SK" dirty="0" err="1"/>
              <a:t>Financial</a:t>
            </a:r>
            <a:r>
              <a:rPr lang="sk-SK" dirty="0"/>
              <a:t> </a:t>
            </a:r>
            <a:r>
              <a:rPr lang="sk-SK" dirty="0" err="1"/>
              <a:t>Planning</a:t>
            </a:r>
            <a:r>
              <a:rPr lang="sk-SK" dirty="0"/>
              <a:t> | </a:t>
            </a:r>
            <a:r>
              <a:rPr lang="sk-SK" dirty="0" err="1"/>
              <a:t>Corporate</a:t>
            </a:r>
            <a:r>
              <a:rPr lang="sk-SK" dirty="0"/>
              <a:t> </a:t>
            </a:r>
            <a:r>
              <a:rPr lang="sk-SK" dirty="0" err="1"/>
              <a:t>Finance</a:t>
            </a:r>
            <a:r>
              <a:rPr lang="sk-SK" dirty="0"/>
              <a:t> </a:t>
            </a:r>
            <a:r>
              <a:rPr lang="sk-SK" dirty="0" err="1"/>
              <a:t>content</a:t>
            </a:r>
            <a:r>
              <a:rPr lang="sk-SK" dirty="0"/>
              <a:t> </a:t>
            </a:r>
            <a:r>
              <a:rPr lang="sk-SK" dirty="0" err="1"/>
              <a:t>from</a:t>
            </a:r>
            <a:r>
              <a:rPr lang="sk-SK" dirty="0"/>
              <a:t> </a:t>
            </a:r>
            <a:r>
              <a:rPr lang="sk-SK" dirty="0" err="1"/>
              <a:t>Business</a:t>
            </a:r>
            <a:r>
              <a:rPr lang="sk-SK" dirty="0"/>
              <a:t> </a:t>
            </a:r>
            <a:r>
              <a:rPr lang="sk-SK" dirty="0" err="1"/>
              <a:t>Finance</a:t>
            </a:r>
            <a:r>
              <a:rPr lang="sk-SK" dirty="0"/>
              <a:t> [Internet]. </a:t>
            </a:r>
            <a:r>
              <a:rPr lang="sk-SK" dirty="0" err="1"/>
              <a:t>Businessfinancemag.com</a:t>
            </a:r>
            <a:r>
              <a:rPr lang="sk-SK" dirty="0"/>
              <a:t>. 2014 [</a:t>
            </a:r>
            <a:r>
              <a:rPr lang="sk-SK" dirty="0" err="1"/>
              <a:t>cited</a:t>
            </a:r>
            <a:r>
              <a:rPr lang="sk-SK" dirty="0"/>
              <a:t> 27 </a:t>
            </a:r>
            <a:r>
              <a:rPr lang="sk-SK" dirty="0" err="1"/>
              <a:t>October</a:t>
            </a:r>
            <a:r>
              <a:rPr lang="sk-SK" dirty="0"/>
              <a:t> 2014]. </a:t>
            </a:r>
            <a:r>
              <a:rPr lang="sk-SK" dirty="0" err="1"/>
              <a:t>Available</a:t>
            </a:r>
            <a:r>
              <a:rPr lang="sk-SK" dirty="0"/>
              <a:t> </a:t>
            </a:r>
            <a:r>
              <a:rPr lang="sk-SK" dirty="0" err="1"/>
              <a:t>from</a:t>
            </a:r>
            <a:r>
              <a:rPr lang="sk-SK" dirty="0"/>
              <a:t>: </a:t>
            </a:r>
            <a:r>
              <a:rPr lang="sk-SK" u="sng" dirty="0">
                <a:hlinkClick r:id="rId2"/>
              </a:rPr>
              <a:t>http://businessfinancemag.com/corporate-finance/role-forecasting-financial-planning</a:t>
            </a:r>
            <a:r>
              <a:rPr lang="sk-SK" dirty="0"/>
              <a:t> 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sk-SK" u="sng" dirty="0" err="1">
                <a:hlinkClick r:id="rId3"/>
              </a:rPr>
              <a:t>Chief</a:t>
            </a:r>
            <a:r>
              <a:rPr lang="sk-SK" u="sng" dirty="0">
                <a:hlinkClick r:id="rId3"/>
              </a:rPr>
              <a:t> </a:t>
            </a:r>
            <a:r>
              <a:rPr lang="sk-SK" u="sng" dirty="0" err="1">
                <a:hlinkClick r:id="rId3"/>
              </a:rPr>
              <a:t>Executive</a:t>
            </a:r>
            <a:r>
              <a:rPr lang="sk-SK" u="sng" dirty="0">
                <a:hlinkClick r:id="rId3"/>
              </a:rPr>
              <a:t> </a:t>
            </a:r>
            <a:r>
              <a:rPr lang="sk-SK" u="sng" dirty="0" err="1">
                <a:hlinkClick r:id="rId3"/>
              </a:rPr>
              <a:t>Officer</a:t>
            </a:r>
            <a:r>
              <a:rPr lang="sk-SK" u="sng" dirty="0">
                <a:hlinkClick r:id="rId3"/>
              </a:rPr>
              <a:t> - CEO </a:t>
            </a:r>
            <a:r>
              <a:rPr lang="sk-SK" u="sng" dirty="0" err="1">
                <a:hlinkClick r:id="rId3"/>
              </a:rPr>
              <a:t>Definition</a:t>
            </a:r>
            <a:r>
              <a:rPr lang="sk-SK" u="sng" dirty="0">
                <a:hlinkClick r:id="rId3"/>
              </a:rPr>
              <a:t> | </a:t>
            </a:r>
            <a:r>
              <a:rPr lang="sk-SK" u="sng" dirty="0" err="1">
                <a:hlinkClick r:id="rId3"/>
              </a:rPr>
              <a:t>Investopedia</a:t>
            </a:r>
            <a:r>
              <a:rPr lang="sk-SK" dirty="0"/>
              <a:t> </a:t>
            </a:r>
            <a:r>
              <a:rPr lang="sk-SK" u="sng" dirty="0">
                <a:hlinkClick r:id="rId3"/>
              </a:rPr>
              <a:t>http://www.investopedia.com/terms/c/ceo.asp#ixzz4O7UjTR8G</a:t>
            </a:r>
            <a:endParaRPr lang="sk-SK" dirty="0"/>
          </a:p>
          <a:p>
            <a:pPr marL="514350" indent="-514350">
              <a:buFont typeface="+mj-lt"/>
              <a:buAutoNum type="arabicPeriod"/>
            </a:pPr>
            <a:r>
              <a:rPr lang="sk-SK" u="sng" dirty="0" err="1">
                <a:hlinkClick r:id="rId4"/>
              </a:rPr>
              <a:t>Chief</a:t>
            </a:r>
            <a:r>
              <a:rPr lang="sk-SK" u="sng" dirty="0">
                <a:hlinkClick r:id="rId4"/>
              </a:rPr>
              <a:t> </a:t>
            </a:r>
            <a:r>
              <a:rPr lang="sk-SK" u="sng" dirty="0" err="1">
                <a:hlinkClick r:id="rId4"/>
              </a:rPr>
              <a:t>Financial</a:t>
            </a:r>
            <a:r>
              <a:rPr lang="sk-SK" u="sng" dirty="0">
                <a:hlinkClick r:id="rId4"/>
              </a:rPr>
              <a:t> </a:t>
            </a:r>
            <a:r>
              <a:rPr lang="sk-SK" u="sng" dirty="0" err="1">
                <a:hlinkClick r:id="rId4"/>
              </a:rPr>
              <a:t>Officer</a:t>
            </a:r>
            <a:r>
              <a:rPr lang="sk-SK" u="sng" dirty="0">
                <a:hlinkClick r:id="rId4"/>
              </a:rPr>
              <a:t> - CFO </a:t>
            </a:r>
            <a:r>
              <a:rPr lang="sk-SK" u="sng" dirty="0" err="1">
                <a:hlinkClick r:id="rId4"/>
              </a:rPr>
              <a:t>Definition</a:t>
            </a:r>
            <a:r>
              <a:rPr lang="sk-SK" u="sng" dirty="0">
                <a:hlinkClick r:id="rId4"/>
              </a:rPr>
              <a:t> | </a:t>
            </a:r>
            <a:r>
              <a:rPr lang="sk-SK" u="sng" dirty="0" err="1">
                <a:hlinkClick r:id="rId4"/>
              </a:rPr>
              <a:t>Investopedia</a:t>
            </a:r>
            <a:r>
              <a:rPr lang="sk-SK" u="sng" dirty="0"/>
              <a:t> </a:t>
            </a:r>
            <a:r>
              <a:rPr lang="sk-SK" u="sng" dirty="0">
                <a:hlinkClick r:id="rId4"/>
              </a:rPr>
              <a:t>http://www.investopedia.com/terms/c/cfo.asp#ixzz4O7VZDNNk</a:t>
            </a:r>
            <a:endParaRPr lang="sk-SK" dirty="0"/>
          </a:p>
          <a:p>
            <a:pPr marL="514350" indent="-514350">
              <a:buFont typeface="+mj-lt"/>
              <a:buAutoNum type="arabicPeriod"/>
            </a:pPr>
            <a:r>
              <a:rPr lang="sk-SK" dirty="0" err="1"/>
              <a:t>Chief</a:t>
            </a:r>
            <a:r>
              <a:rPr lang="sk-SK" dirty="0"/>
              <a:t> </a:t>
            </a:r>
            <a:r>
              <a:rPr lang="sk-SK" dirty="0" err="1"/>
              <a:t>Operating</a:t>
            </a:r>
            <a:r>
              <a:rPr lang="sk-SK" dirty="0"/>
              <a:t> </a:t>
            </a:r>
            <a:r>
              <a:rPr lang="sk-SK" dirty="0" err="1"/>
              <a:t>Officer</a:t>
            </a:r>
            <a:r>
              <a:rPr lang="sk-SK" dirty="0"/>
              <a:t> - COO </a:t>
            </a:r>
            <a:r>
              <a:rPr lang="sk-SK" dirty="0" err="1"/>
              <a:t>Definition</a:t>
            </a:r>
            <a:r>
              <a:rPr lang="sk-SK" dirty="0"/>
              <a:t> | </a:t>
            </a:r>
            <a:r>
              <a:rPr lang="sk-SK" dirty="0" err="1"/>
              <a:t>Investopedia</a:t>
            </a:r>
            <a:r>
              <a:rPr lang="sk-SK" dirty="0"/>
              <a:t> </a:t>
            </a:r>
            <a:r>
              <a:rPr lang="sk-SK" u="sng" dirty="0">
                <a:hlinkClick r:id="rId5"/>
              </a:rPr>
              <a:t>http://www.investopedia.com/terms/c/coo.asp#ixzz4O7W1AwPz</a:t>
            </a:r>
            <a:r>
              <a:rPr lang="sk-SK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sk-SK" u="sng" dirty="0">
                <a:hlinkClick r:id="rId6"/>
              </a:rPr>
              <a:t>http://startupguide.com/entrepreneurship/build-your-team/</a:t>
            </a:r>
            <a:endParaRPr lang="sk-SK" dirty="0"/>
          </a:p>
          <a:p>
            <a:pPr marL="514350" indent="-514350">
              <a:buFont typeface="+mj-lt"/>
              <a:buAutoNum type="arabicPeriod"/>
            </a:pPr>
            <a:r>
              <a:rPr lang="en-GB" u="sng" dirty="0">
                <a:hlinkClick r:id="rId7"/>
              </a:rPr>
              <a:t>https://www.sitepoint.com/how-to-build-a-startup-advisory-board/</a:t>
            </a:r>
            <a:r>
              <a:rPr lang="en-GB" dirty="0"/>
              <a:t> </a:t>
            </a:r>
            <a:endParaRPr lang="sk-SK" dirty="0"/>
          </a:p>
          <a:p>
            <a:pPr marL="514350" indent="-514350">
              <a:buFont typeface="+mj-lt"/>
              <a:buAutoNum type="arabicPeriod"/>
            </a:pPr>
            <a:r>
              <a:rPr lang="en-GB" u="sng" dirty="0">
                <a:hlinkClick r:id="rId8"/>
              </a:rPr>
              <a:t>https://en.wikipedia.org/wiki/Advisory_board</a:t>
            </a:r>
            <a:endParaRPr lang="sk-SK" dirty="0"/>
          </a:p>
          <a:p>
            <a:pPr marL="514350" indent="-514350">
              <a:buFont typeface="+mj-lt"/>
              <a:buAutoNum type="arabicPeriod"/>
            </a:pPr>
            <a:r>
              <a:rPr lang="sk-SK" dirty="0" err="1"/>
              <a:t>Hansen</a:t>
            </a:r>
            <a:r>
              <a:rPr lang="sk-SK" dirty="0"/>
              <a:t> F. </a:t>
            </a:r>
            <a:r>
              <a:rPr lang="sk-SK" dirty="0" err="1"/>
              <a:t>The</a:t>
            </a:r>
            <a:r>
              <a:rPr lang="sk-SK" dirty="0"/>
              <a:t> Role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Forecasting</a:t>
            </a:r>
            <a:r>
              <a:rPr lang="sk-SK" dirty="0"/>
              <a:t> in </a:t>
            </a:r>
            <a:r>
              <a:rPr lang="sk-SK" dirty="0" err="1"/>
              <a:t>Financial</a:t>
            </a:r>
            <a:r>
              <a:rPr lang="sk-SK" dirty="0"/>
              <a:t> </a:t>
            </a:r>
            <a:r>
              <a:rPr lang="sk-SK" dirty="0" err="1"/>
              <a:t>Planning</a:t>
            </a:r>
            <a:r>
              <a:rPr lang="sk-SK" dirty="0"/>
              <a:t> | </a:t>
            </a:r>
            <a:r>
              <a:rPr lang="sk-SK" dirty="0" err="1"/>
              <a:t>Corporate</a:t>
            </a:r>
            <a:r>
              <a:rPr lang="sk-SK" dirty="0"/>
              <a:t> </a:t>
            </a:r>
            <a:r>
              <a:rPr lang="sk-SK" dirty="0" err="1"/>
              <a:t>Finance</a:t>
            </a:r>
            <a:r>
              <a:rPr lang="sk-SK" dirty="0"/>
              <a:t> </a:t>
            </a:r>
            <a:r>
              <a:rPr lang="sk-SK" dirty="0" err="1"/>
              <a:t>content</a:t>
            </a:r>
            <a:r>
              <a:rPr lang="sk-SK" dirty="0"/>
              <a:t> </a:t>
            </a:r>
            <a:r>
              <a:rPr lang="sk-SK" dirty="0" err="1"/>
              <a:t>from</a:t>
            </a:r>
            <a:r>
              <a:rPr lang="sk-SK" dirty="0"/>
              <a:t> </a:t>
            </a:r>
            <a:r>
              <a:rPr lang="sk-SK" dirty="0" err="1"/>
              <a:t>Business</a:t>
            </a:r>
            <a:r>
              <a:rPr lang="sk-SK" dirty="0"/>
              <a:t> </a:t>
            </a:r>
            <a:r>
              <a:rPr lang="sk-SK" dirty="0" err="1"/>
              <a:t>Finance</a:t>
            </a:r>
            <a:r>
              <a:rPr lang="sk-SK" dirty="0"/>
              <a:t> [Internet]. </a:t>
            </a:r>
            <a:r>
              <a:rPr lang="sk-SK" dirty="0" err="1"/>
              <a:t>Businessfinancemag.com</a:t>
            </a:r>
            <a:r>
              <a:rPr lang="sk-SK" dirty="0"/>
              <a:t>. 2014 [</a:t>
            </a:r>
            <a:r>
              <a:rPr lang="sk-SK" dirty="0" err="1"/>
              <a:t>cited</a:t>
            </a:r>
            <a:r>
              <a:rPr lang="sk-SK" dirty="0"/>
              <a:t> 27 </a:t>
            </a:r>
            <a:r>
              <a:rPr lang="sk-SK" dirty="0" err="1"/>
              <a:t>October</a:t>
            </a:r>
            <a:r>
              <a:rPr lang="sk-SK" dirty="0"/>
              <a:t> 2014]. </a:t>
            </a:r>
            <a:r>
              <a:rPr lang="sk-SK" dirty="0" err="1"/>
              <a:t>Available</a:t>
            </a:r>
            <a:r>
              <a:rPr lang="sk-SK" dirty="0"/>
              <a:t> </a:t>
            </a:r>
            <a:r>
              <a:rPr lang="sk-SK" dirty="0" err="1"/>
              <a:t>from</a:t>
            </a:r>
            <a:r>
              <a:rPr lang="sk-SK" dirty="0"/>
              <a:t>: </a:t>
            </a:r>
            <a:r>
              <a:rPr lang="sk-SK" u="sng" dirty="0">
                <a:hlinkClick r:id="rId2"/>
              </a:rPr>
              <a:t>http://businessfinancemag.com/corporate-finance/role-forecasting-financial-planning</a:t>
            </a:r>
            <a:r>
              <a:rPr lang="sk-SK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sk-SK" u="sng" dirty="0">
                <a:hlinkClick r:id="rId7"/>
              </a:rPr>
              <a:t>https://www.sitepoint.com/how-to-build-a-startup-advisory-board/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412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en-GB" sz="3000" u="sng" dirty="0" err="1"/>
              <a:t>Când</a:t>
            </a:r>
            <a:r>
              <a:rPr lang="en-GB" sz="3000" u="sng" dirty="0"/>
              <a:t> </a:t>
            </a:r>
            <a:r>
              <a:rPr lang="en-GB" sz="3000" u="sng" dirty="0" err="1"/>
              <a:t>plănuiți</a:t>
            </a:r>
            <a:r>
              <a:rPr lang="en-GB" sz="3000" u="sng" dirty="0"/>
              <a:t> </a:t>
            </a:r>
            <a:r>
              <a:rPr lang="en-GB" sz="3000" u="sng" dirty="0" err="1"/>
              <a:t>să</a:t>
            </a:r>
            <a:r>
              <a:rPr lang="en-GB" sz="3000" u="sng" dirty="0"/>
              <a:t> </a:t>
            </a:r>
            <a:r>
              <a:rPr lang="en-GB" sz="3000" u="sng" dirty="0" err="1"/>
              <a:t>vă</a:t>
            </a:r>
            <a:r>
              <a:rPr lang="en-GB" sz="3000" u="sng" dirty="0"/>
              <a:t> </a:t>
            </a:r>
            <a:r>
              <a:rPr lang="en-GB" sz="3000" u="sng" dirty="0" err="1"/>
              <a:t>recrutați</a:t>
            </a:r>
            <a:r>
              <a:rPr lang="en-GB" sz="3000" u="sng" dirty="0"/>
              <a:t> </a:t>
            </a:r>
            <a:r>
              <a:rPr lang="en-GB" sz="3000" u="sng" dirty="0" err="1"/>
              <a:t>primii</a:t>
            </a:r>
            <a:r>
              <a:rPr lang="en-GB" sz="3000" u="sng" dirty="0"/>
              <a:t> </a:t>
            </a:r>
            <a:r>
              <a:rPr lang="en-GB" sz="3000" u="sng" dirty="0" err="1"/>
              <a:t>angajați</a:t>
            </a:r>
            <a:r>
              <a:rPr lang="en-GB" sz="3000" u="sng" dirty="0"/>
              <a:t>, </a:t>
            </a:r>
            <a:r>
              <a:rPr lang="en-GB" sz="3000" u="sng" dirty="0" err="1"/>
              <a:t>probabil</a:t>
            </a:r>
            <a:r>
              <a:rPr lang="en-GB" sz="3000" u="sng" dirty="0"/>
              <a:t> </a:t>
            </a:r>
            <a:r>
              <a:rPr lang="en-GB" sz="3000" u="sng" dirty="0" err="1"/>
              <a:t>că</a:t>
            </a:r>
            <a:r>
              <a:rPr lang="en-GB" sz="3000" u="sng" dirty="0"/>
              <a:t> </a:t>
            </a:r>
            <a:r>
              <a:rPr lang="en-GB" sz="3000" u="sng" dirty="0" err="1"/>
              <a:t>va</a:t>
            </a:r>
            <a:r>
              <a:rPr lang="en-GB" sz="3000" u="sng" dirty="0"/>
              <a:t> </a:t>
            </a:r>
            <a:r>
              <a:rPr lang="en-GB" sz="3000" u="sng" dirty="0" err="1"/>
              <a:t>trebui</a:t>
            </a:r>
            <a:r>
              <a:rPr lang="en-GB" sz="3000" u="sng" dirty="0"/>
              <a:t> </a:t>
            </a:r>
            <a:r>
              <a:rPr lang="en-GB" sz="3000" u="sng" dirty="0" err="1"/>
              <a:t>să</a:t>
            </a:r>
            <a:r>
              <a:rPr lang="en-GB" sz="3000" u="sng" dirty="0"/>
              <a:t> </a:t>
            </a:r>
            <a:r>
              <a:rPr lang="en-GB" sz="3000" u="sng" dirty="0" err="1"/>
              <a:t>luați</a:t>
            </a:r>
            <a:r>
              <a:rPr lang="en-GB" sz="3000" u="sng" dirty="0"/>
              <a:t> </a:t>
            </a:r>
            <a:r>
              <a:rPr lang="en-GB" sz="3000" u="sng" dirty="0" err="1"/>
              <a:t>câteva</a:t>
            </a:r>
            <a:r>
              <a:rPr lang="en-GB" sz="3000" u="sng" dirty="0"/>
              <a:t> </a:t>
            </a:r>
            <a:r>
              <a:rPr lang="en-GB" sz="3000" u="sng" dirty="0" err="1"/>
              <a:t>interviuri</a:t>
            </a:r>
            <a:endParaRPr lang="en-GB" sz="3000" u="sng" dirty="0"/>
          </a:p>
          <a:p>
            <a:r>
              <a:rPr lang="en-GB" sz="2800" dirty="0" err="1"/>
              <a:t>Aceste</a:t>
            </a:r>
            <a:r>
              <a:rPr lang="en-GB" sz="2800" dirty="0"/>
              <a:t> </a:t>
            </a:r>
            <a:r>
              <a:rPr lang="en-GB" sz="2800" dirty="0" err="1"/>
              <a:t>întrebări</a:t>
            </a:r>
            <a:r>
              <a:rPr lang="en-GB" sz="2800" dirty="0"/>
              <a:t> de </a:t>
            </a:r>
            <a:r>
              <a:rPr lang="en-GB" sz="2800" dirty="0" err="1"/>
              <a:t>interviu</a:t>
            </a:r>
            <a:r>
              <a:rPr lang="en-GB" sz="2800" dirty="0"/>
              <a:t> v-</a:t>
            </a:r>
            <a:r>
              <a:rPr lang="en-GB" sz="2800" dirty="0" err="1"/>
              <a:t>ar</a:t>
            </a:r>
            <a:r>
              <a:rPr lang="en-GB" sz="2800" dirty="0"/>
              <a:t> </a:t>
            </a:r>
            <a:r>
              <a:rPr lang="en-GB" sz="2800" dirty="0" err="1"/>
              <a:t>putea</a:t>
            </a:r>
            <a:r>
              <a:rPr lang="en-GB" sz="2800" dirty="0"/>
              <a:t> </a:t>
            </a:r>
            <a:r>
              <a:rPr lang="en-GB" sz="2800" dirty="0" err="1"/>
              <a:t>ajuta</a:t>
            </a:r>
            <a:r>
              <a:rPr lang="en-GB" sz="2800" dirty="0"/>
              <a:t>:</a:t>
            </a:r>
            <a:endParaRPr lang="sk-SK" sz="3000" dirty="0"/>
          </a:p>
          <a:p>
            <a:pPr lvl="1"/>
            <a:r>
              <a:rPr lang="en-GB" sz="2600" dirty="0" err="1"/>
              <a:t>Spuneți</a:t>
            </a:r>
            <a:r>
              <a:rPr lang="en-GB" sz="2600" dirty="0"/>
              <a:t>-mi </a:t>
            </a:r>
            <a:r>
              <a:rPr lang="en-GB" sz="2600" dirty="0" err="1"/>
              <a:t>despre</a:t>
            </a:r>
            <a:r>
              <a:rPr lang="en-GB" sz="2600" dirty="0"/>
              <a:t> </a:t>
            </a:r>
            <a:r>
              <a:rPr lang="en-GB" sz="2600" dirty="0" err="1"/>
              <a:t>niște</a:t>
            </a:r>
            <a:r>
              <a:rPr lang="en-GB" sz="2600" dirty="0"/>
              <a:t> </a:t>
            </a:r>
            <a:r>
              <a:rPr lang="en-GB" sz="2600" dirty="0" err="1"/>
              <a:t>experiențe</a:t>
            </a:r>
            <a:r>
              <a:rPr lang="en-GB" sz="2600" dirty="0"/>
              <a:t> </a:t>
            </a:r>
            <a:r>
              <a:rPr lang="en-GB" sz="2600" dirty="0" err="1"/>
              <a:t>pe</a:t>
            </a:r>
            <a:r>
              <a:rPr lang="en-GB" sz="2600" dirty="0"/>
              <a:t> care le-</a:t>
            </a:r>
            <a:r>
              <a:rPr lang="en-GB" sz="2600" dirty="0" err="1"/>
              <a:t>ați</a:t>
            </a:r>
            <a:r>
              <a:rPr lang="en-GB" sz="2600" dirty="0"/>
              <a:t> </a:t>
            </a:r>
            <a:r>
              <a:rPr lang="en-GB" sz="2600" dirty="0" err="1"/>
              <a:t>avut</a:t>
            </a:r>
            <a:r>
              <a:rPr lang="en-GB" sz="2600" dirty="0"/>
              <a:t> </a:t>
            </a:r>
            <a:r>
              <a:rPr lang="en-GB" sz="2600" dirty="0" err="1"/>
              <a:t>în</a:t>
            </a:r>
            <a:r>
              <a:rPr lang="en-GB" sz="2600" dirty="0"/>
              <a:t> </a:t>
            </a:r>
            <a:r>
              <a:rPr lang="en-GB" sz="2600" dirty="0" err="1"/>
              <a:t>viață</a:t>
            </a:r>
            <a:r>
              <a:rPr lang="en-GB" sz="2600" dirty="0"/>
              <a:t> care au </a:t>
            </a:r>
            <a:r>
              <a:rPr lang="en-GB" sz="2600" dirty="0" err="1"/>
              <a:t>fost</a:t>
            </a:r>
            <a:r>
              <a:rPr lang="en-GB" sz="2600" dirty="0"/>
              <a:t> </a:t>
            </a:r>
            <a:r>
              <a:rPr lang="en-GB" sz="2600" dirty="0" err="1"/>
              <a:t>dificile</a:t>
            </a:r>
            <a:r>
              <a:rPr lang="en-GB" sz="2600" dirty="0"/>
              <a:t> </a:t>
            </a:r>
            <a:r>
              <a:rPr lang="en-GB" sz="2600" dirty="0" err="1"/>
              <a:t>sau</a:t>
            </a:r>
            <a:r>
              <a:rPr lang="en-GB" sz="2600" dirty="0"/>
              <a:t> o </a:t>
            </a:r>
            <a:r>
              <a:rPr lang="en-GB" sz="2600" dirty="0" err="1"/>
              <a:t>provocare</a:t>
            </a:r>
            <a:r>
              <a:rPr lang="en-GB" sz="2600" dirty="0"/>
              <a:t>.</a:t>
            </a:r>
            <a:endParaRPr lang="sk-SK" sz="2600" dirty="0"/>
          </a:p>
          <a:p>
            <a:pPr lvl="1"/>
            <a:r>
              <a:rPr lang="en-GB" sz="2600" dirty="0"/>
              <a:t>De </a:t>
            </a:r>
            <a:r>
              <a:rPr lang="en-GB" sz="2600" dirty="0" err="1"/>
              <a:t>ce</a:t>
            </a:r>
            <a:r>
              <a:rPr lang="en-GB" sz="2600" dirty="0"/>
              <a:t> </a:t>
            </a:r>
            <a:r>
              <a:rPr lang="en-GB" sz="2600" dirty="0" err="1"/>
              <a:t>sunteți</a:t>
            </a:r>
            <a:r>
              <a:rPr lang="en-GB" sz="2600" dirty="0"/>
              <a:t> </a:t>
            </a:r>
            <a:r>
              <a:rPr lang="en-GB" sz="2600" dirty="0" err="1"/>
              <a:t>interesat</a:t>
            </a:r>
            <a:r>
              <a:rPr lang="en-GB" sz="2600" dirty="0"/>
              <a:t>(ă) de o </a:t>
            </a:r>
            <a:r>
              <a:rPr lang="en-GB" sz="2600" dirty="0" err="1"/>
              <a:t>slujbă</a:t>
            </a:r>
            <a:r>
              <a:rPr lang="en-GB" sz="2600" dirty="0"/>
              <a:t> la </a:t>
            </a:r>
            <a:r>
              <a:rPr lang="en-GB" sz="2600" dirty="0" err="1"/>
              <a:t>compania</a:t>
            </a:r>
            <a:r>
              <a:rPr lang="en-GB" sz="2600" dirty="0"/>
              <a:t> </a:t>
            </a:r>
            <a:r>
              <a:rPr lang="en-GB" sz="2600" dirty="0" err="1"/>
              <a:t>noastră</a:t>
            </a:r>
            <a:r>
              <a:rPr lang="en-GB" sz="2600" dirty="0"/>
              <a:t>?</a:t>
            </a:r>
            <a:endParaRPr lang="sk-SK" sz="2600" dirty="0"/>
          </a:p>
          <a:p>
            <a:pPr lvl="1"/>
            <a:r>
              <a:rPr lang="en-GB" sz="2600" dirty="0" err="1"/>
              <a:t>Unde</a:t>
            </a:r>
            <a:r>
              <a:rPr lang="en-GB" sz="2600" dirty="0"/>
              <a:t> </a:t>
            </a:r>
            <a:r>
              <a:rPr lang="en-GB" sz="2600" dirty="0" err="1"/>
              <a:t>vă</a:t>
            </a:r>
            <a:r>
              <a:rPr lang="en-GB" sz="2600" dirty="0"/>
              <a:t> </a:t>
            </a:r>
            <a:r>
              <a:rPr lang="en-GB" sz="2600" dirty="0" err="1"/>
              <a:t>vedeți</a:t>
            </a:r>
            <a:r>
              <a:rPr lang="en-GB" sz="2600" dirty="0"/>
              <a:t> </a:t>
            </a:r>
            <a:r>
              <a:rPr lang="en-GB" sz="2600" dirty="0" err="1"/>
              <a:t>în</a:t>
            </a:r>
            <a:r>
              <a:rPr lang="en-GB" sz="2600" dirty="0"/>
              <a:t> 5 </a:t>
            </a:r>
            <a:r>
              <a:rPr lang="en-GB" sz="2600" dirty="0" err="1"/>
              <a:t>ani</a:t>
            </a:r>
            <a:r>
              <a:rPr lang="en-GB" sz="2600" dirty="0"/>
              <a:t>?</a:t>
            </a:r>
            <a:endParaRPr lang="sk-SK" sz="2600" dirty="0"/>
          </a:p>
          <a:p>
            <a:pPr lvl="1"/>
            <a:r>
              <a:rPr lang="en-GB" sz="2600" dirty="0" err="1"/>
              <a:t>Spune</a:t>
            </a:r>
            <a:r>
              <a:rPr lang="en-GB" sz="2600" dirty="0"/>
              <a:t>-mi </a:t>
            </a:r>
            <a:r>
              <a:rPr lang="en-GB" sz="2600" dirty="0" err="1"/>
              <a:t>despre</a:t>
            </a:r>
            <a:r>
              <a:rPr lang="en-GB" sz="2600" dirty="0"/>
              <a:t> </a:t>
            </a:r>
            <a:r>
              <a:rPr lang="en-GB" sz="2600" dirty="0" err="1"/>
              <a:t>eșecurile</a:t>
            </a:r>
            <a:r>
              <a:rPr lang="en-GB" sz="2600" dirty="0"/>
              <a:t> </a:t>
            </a:r>
            <a:r>
              <a:rPr lang="en-GB" sz="2600" dirty="0" err="1"/>
              <a:t>dumneavoastră</a:t>
            </a:r>
            <a:r>
              <a:rPr lang="en-GB" sz="2600" dirty="0"/>
              <a:t>.</a:t>
            </a:r>
            <a:endParaRPr lang="sk-SK" sz="2600" dirty="0"/>
          </a:p>
          <a:p>
            <a:pPr lvl="1"/>
            <a:r>
              <a:rPr lang="en-GB" sz="2600" dirty="0"/>
              <a:t>De </a:t>
            </a:r>
            <a:r>
              <a:rPr lang="en-GB" sz="2600" dirty="0" err="1"/>
              <a:t>ce</a:t>
            </a:r>
            <a:r>
              <a:rPr lang="en-GB" sz="2600" dirty="0"/>
              <a:t> </a:t>
            </a:r>
            <a:r>
              <a:rPr lang="en-GB" sz="2600" dirty="0" err="1"/>
              <a:t>ar</a:t>
            </a:r>
            <a:r>
              <a:rPr lang="en-GB" sz="2600" dirty="0"/>
              <a:t> </a:t>
            </a:r>
            <a:r>
              <a:rPr lang="en-GB" sz="2600" dirty="0" err="1"/>
              <a:t>trebui</a:t>
            </a:r>
            <a:r>
              <a:rPr lang="en-GB" sz="2600" dirty="0"/>
              <a:t> </a:t>
            </a:r>
            <a:r>
              <a:rPr lang="en-GB" sz="2600" dirty="0" err="1"/>
              <a:t>să</a:t>
            </a:r>
            <a:r>
              <a:rPr lang="en-GB" sz="2600" dirty="0"/>
              <a:t> </a:t>
            </a:r>
            <a:r>
              <a:rPr lang="en-GB" sz="2600" dirty="0" err="1"/>
              <a:t>vă</a:t>
            </a:r>
            <a:r>
              <a:rPr lang="en-GB" sz="2600" dirty="0"/>
              <a:t> </a:t>
            </a:r>
            <a:r>
              <a:rPr lang="en-GB" sz="2600" dirty="0" err="1"/>
              <a:t>alegem</a:t>
            </a:r>
            <a:r>
              <a:rPr lang="en-GB" sz="2600" dirty="0"/>
              <a:t> </a:t>
            </a:r>
            <a:r>
              <a:rPr lang="en-GB" sz="2600" dirty="0" err="1"/>
              <a:t>pe</a:t>
            </a:r>
            <a:r>
              <a:rPr lang="en-GB" sz="2600" dirty="0"/>
              <a:t> </a:t>
            </a:r>
            <a:r>
              <a:rPr lang="en-GB" sz="2600" dirty="0" err="1"/>
              <a:t>dumneavoastră</a:t>
            </a:r>
            <a:r>
              <a:rPr lang="en-GB" sz="2600" dirty="0"/>
              <a:t>?</a:t>
            </a:r>
            <a:endParaRPr lang="sk-SK" sz="2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Cum </a:t>
            </a:r>
            <a:r>
              <a:rPr lang="en-GB" b="1" dirty="0" err="1"/>
              <a:t>să</a:t>
            </a:r>
            <a:r>
              <a:rPr lang="en-GB" b="1" dirty="0"/>
              <a:t> </a:t>
            </a:r>
            <a:r>
              <a:rPr lang="en-GB" b="1" dirty="0" err="1"/>
              <a:t>recrutați</a:t>
            </a:r>
            <a:r>
              <a:rPr lang="en-GB" b="1" dirty="0"/>
              <a:t> personal de </a:t>
            </a:r>
            <a:r>
              <a:rPr lang="en-GB" b="1" dirty="0" err="1"/>
              <a:t>calitate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u="sng" dirty="0" err="1"/>
              <a:t>Puteți</a:t>
            </a:r>
            <a:r>
              <a:rPr lang="en-GB" u="sng" dirty="0"/>
              <a:t> </a:t>
            </a:r>
            <a:r>
              <a:rPr lang="en-GB" u="sng" dirty="0" err="1"/>
              <a:t>alege</a:t>
            </a:r>
            <a:r>
              <a:rPr lang="en-GB" u="sng" dirty="0"/>
              <a:t> </a:t>
            </a:r>
            <a:r>
              <a:rPr lang="en-GB" u="sng" dirty="0" err="1"/>
              <a:t>mai</a:t>
            </a:r>
            <a:r>
              <a:rPr lang="en-GB" u="sng" dirty="0"/>
              <a:t> </a:t>
            </a:r>
            <a:r>
              <a:rPr lang="en-GB" u="sng" dirty="0" err="1"/>
              <a:t>multe</a:t>
            </a:r>
            <a:r>
              <a:rPr lang="en-GB" u="sng" dirty="0"/>
              <a:t> </a:t>
            </a:r>
            <a:r>
              <a:rPr lang="en-GB" u="sng" dirty="0" err="1"/>
              <a:t>metode</a:t>
            </a:r>
            <a:r>
              <a:rPr lang="en-GB" u="sng" dirty="0"/>
              <a:t> </a:t>
            </a:r>
            <a:r>
              <a:rPr lang="en-GB" u="sng" dirty="0" err="1"/>
              <a:t>prin</a:t>
            </a:r>
            <a:r>
              <a:rPr lang="en-GB" u="sng" dirty="0"/>
              <a:t> care </a:t>
            </a:r>
            <a:r>
              <a:rPr lang="en-GB" u="sng" dirty="0" err="1"/>
              <a:t>să</a:t>
            </a:r>
            <a:r>
              <a:rPr lang="en-GB" u="sng" dirty="0"/>
              <a:t> </a:t>
            </a:r>
            <a:r>
              <a:rPr lang="en-GB" u="sng" dirty="0" err="1"/>
              <a:t>găsiți</a:t>
            </a:r>
            <a:r>
              <a:rPr lang="en-GB" u="sng" dirty="0"/>
              <a:t> </a:t>
            </a:r>
            <a:r>
              <a:rPr lang="en-GB" u="sng" dirty="0" err="1"/>
              <a:t>persoana</a:t>
            </a:r>
            <a:r>
              <a:rPr lang="en-GB" u="sng" dirty="0"/>
              <a:t> </a:t>
            </a:r>
            <a:r>
              <a:rPr lang="en-GB" u="sng" dirty="0" err="1"/>
              <a:t>potrivită</a:t>
            </a:r>
            <a:r>
              <a:rPr lang="en-GB" u="sng" dirty="0"/>
              <a:t>:</a:t>
            </a:r>
            <a:endParaRPr lang="sk-SK" u="sng" dirty="0"/>
          </a:p>
          <a:p>
            <a:pPr lvl="1"/>
            <a:r>
              <a:rPr lang="en-GB" dirty="0" err="1"/>
              <a:t>prin</a:t>
            </a:r>
            <a:r>
              <a:rPr lang="en-GB" dirty="0"/>
              <a:t> </a:t>
            </a:r>
            <a:r>
              <a:rPr lang="en-GB" dirty="0" err="1"/>
              <a:t>intermediul</a:t>
            </a:r>
            <a:r>
              <a:rPr lang="en-GB" dirty="0"/>
              <a:t> </a:t>
            </a:r>
            <a:r>
              <a:rPr lang="en-GB" dirty="0" err="1"/>
              <a:t>membrilor</a:t>
            </a:r>
            <a:r>
              <a:rPr lang="en-GB" dirty="0"/>
              <a:t> </a:t>
            </a:r>
            <a:r>
              <a:rPr lang="en-GB" dirty="0" err="1"/>
              <a:t>echipei</a:t>
            </a:r>
            <a:r>
              <a:rPr lang="en-GB" dirty="0"/>
              <a:t> </a:t>
            </a:r>
            <a:r>
              <a:rPr lang="en-GB" dirty="0" err="1"/>
              <a:t>deja</a:t>
            </a:r>
            <a:r>
              <a:rPr lang="en-GB" dirty="0"/>
              <a:t> </a:t>
            </a:r>
            <a:r>
              <a:rPr lang="en-GB" dirty="0" err="1"/>
              <a:t>existenți</a:t>
            </a:r>
            <a:r>
              <a:rPr lang="en-GB" dirty="0"/>
              <a:t> </a:t>
            </a:r>
            <a:r>
              <a:rPr lang="en-GB" dirty="0" err="1"/>
              <a:t>și</a:t>
            </a:r>
            <a:r>
              <a:rPr lang="en-GB" dirty="0"/>
              <a:t> </a:t>
            </a:r>
            <a:r>
              <a:rPr lang="en-GB" dirty="0" err="1"/>
              <a:t>cel</a:t>
            </a:r>
            <a:r>
              <a:rPr lang="en-GB" dirty="0"/>
              <a:t> al </a:t>
            </a:r>
            <a:r>
              <a:rPr lang="en-GB" dirty="0" err="1"/>
              <a:t>prietenilor</a:t>
            </a:r>
            <a:r>
              <a:rPr lang="en-GB" dirty="0"/>
              <a:t> </a:t>
            </a:r>
            <a:r>
              <a:rPr lang="en-GB" dirty="0" err="1"/>
              <a:t>și</a:t>
            </a:r>
            <a:r>
              <a:rPr lang="en-GB" dirty="0"/>
              <a:t> </a:t>
            </a:r>
            <a:r>
              <a:rPr lang="en-GB" dirty="0" err="1"/>
              <a:t>rețelelor</a:t>
            </a:r>
            <a:r>
              <a:rPr lang="en-GB" dirty="0"/>
              <a:t> de </a:t>
            </a:r>
            <a:r>
              <a:rPr lang="en-GB" dirty="0" err="1"/>
              <a:t>referință</a:t>
            </a:r>
            <a:r>
              <a:rPr lang="en-GB" dirty="0"/>
              <a:t> ale </a:t>
            </a:r>
            <a:r>
              <a:rPr lang="en-GB" dirty="0" err="1"/>
              <a:t>acestora</a:t>
            </a:r>
            <a:endParaRPr lang="en-GB" dirty="0"/>
          </a:p>
          <a:p>
            <a:pPr lvl="1"/>
            <a:r>
              <a:rPr lang="en-GB" dirty="0" err="1"/>
              <a:t>prin</a:t>
            </a:r>
            <a:r>
              <a:rPr lang="en-GB" dirty="0"/>
              <a:t> </a:t>
            </a:r>
            <a:r>
              <a:rPr lang="en-GB" dirty="0" err="1"/>
              <a:t>intermediul</a:t>
            </a:r>
            <a:r>
              <a:rPr lang="en-GB" dirty="0"/>
              <a:t> </a:t>
            </a:r>
            <a:r>
              <a:rPr lang="en-GB" dirty="0" err="1"/>
              <a:t>competitorilor</a:t>
            </a:r>
            <a:endParaRPr lang="en-GB" dirty="0"/>
          </a:p>
          <a:p>
            <a:pPr lvl="1"/>
            <a:r>
              <a:rPr lang="en-GB" dirty="0" err="1"/>
              <a:t>prin</a:t>
            </a:r>
            <a:r>
              <a:rPr lang="en-GB" dirty="0"/>
              <a:t> </a:t>
            </a:r>
            <a:r>
              <a:rPr lang="en-GB" dirty="0" err="1"/>
              <a:t>intermediul</a:t>
            </a:r>
            <a:r>
              <a:rPr lang="en-GB" dirty="0"/>
              <a:t> </a:t>
            </a:r>
            <a:r>
              <a:rPr lang="en-GB" dirty="0" err="1"/>
              <a:t>portalurilor</a:t>
            </a:r>
            <a:r>
              <a:rPr lang="en-GB" dirty="0"/>
              <a:t> online de </a:t>
            </a:r>
            <a:r>
              <a:rPr lang="en-GB" dirty="0" err="1"/>
              <a:t>joburi</a:t>
            </a:r>
            <a:r>
              <a:rPr lang="en-GB" dirty="0"/>
              <a:t>, </a:t>
            </a:r>
            <a:r>
              <a:rPr lang="en-GB" dirty="0" err="1"/>
              <a:t>sau</a:t>
            </a:r>
            <a:r>
              <a:rPr lang="en-GB" dirty="0"/>
              <a:t> a </a:t>
            </a:r>
            <a:r>
              <a:rPr lang="en-GB" dirty="0" err="1"/>
              <a:t>rețelelor</a:t>
            </a:r>
            <a:r>
              <a:rPr lang="en-GB" dirty="0"/>
              <a:t> </a:t>
            </a:r>
            <a:r>
              <a:rPr lang="en-GB" dirty="0" err="1"/>
              <a:t>sociale</a:t>
            </a:r>
            <a:r>
              <a:rPr lang="en-GB" dirty="0"/>
              <a:t> ca Facebook </a:t>
            </a:r>
            <a:r>
              <a:rPr lang="en-GB" dirty="0" err="1"/>
              <a:t>sau</a:t>
            </a:r>
            <a:r>
              <a:rPr lang="en-GB" dirty="0"/>
              <a:t> LinkedIn</a:t>
            </a:r>
            <a:endParaRPr lang="sk-SK" dirty="0"/>
          </a:p>
          <a:p>
            <a:r>
              <a:rPr lang="en-GB" dirty="0"/>
              <a:t>De </a:t>
            </a:r>
            <a:r>
              <a:rPr lang="en-GB" dirty="0" err="1"/>
              <a:t>asemenea</a:t>
            </a:r>
            <a:r>
              <a:rPr lang="en-GB" dirty="0"/>
              <a:t>, </a:t>
            </a:r>
            <a:r>
              <a:rPr lang="en-GB" dirty="0" err="1"/>
              <a:t>va</a:t>
            </a:r>
            <a:r>
              <a:rPr lang="en-GB" dirty="0"/>
              <a:t> </a:t>
            </a:r>
            <a:r>
              <a:rPr lang="en-GB" dirty="0" err="1"/>
              <a:t>trebui</a:t>
            </a:r>
            <a:r>
              <a:rPr lang="en-GB" dirty="0"/>
              <a:t> </a:t>
            </a:r>
            <a:r>
              <a:rPr lang="en-GB" dirty="0" err="1"/>
              <a:t>să</a:t>
            </a:r>
            <a:r>
              <a:rPr lang="en-GB" dirty="0"/>
              <a:t> </a:t>
            </a:r>
            <a:r>
              <a:rPr lang="en-GB" dirty="0" err="1"/>
              <a:t>vă</a:t>
            </a:r>
            <a:r>
              <a:rPr lang="en-GB" dirty="0"/>
              <a:t> </a:t>
            </a:r>
            <a:r>
              <a:rPr lang="en-GB" dirty="0" err="1"/>
              <a:t>găsiți</a:t>
            </a:r>
            <a:r>
              <a:rPr lang="en-GB" dirty="0"/>
              <a:t> un CEO, CFO </a:t>
            </a:r>
            <a:r>
              <a:rPr lang="en-GB" dirty="0" err="1"/>
              <a:t>și</a:t>
            </a:r>
            <a:r>
              <a:rPr lang="en-GB" dirty="0"/>
              <a:t> COO. </a:t>
            </a:r>
            <a:r>
              <a:rPr lang="en-GB" dirty="0" err="1"/>
              <a:t>Va</a:t>
            </a:r>
            <a:r>
              <a:rPr lang="en-GB" dirty="0"/>
              <a:t> </a:t>
            </a:r>
            <a:r>
              <a:rPr lang="en-GB" dirty="0" err="1"/>
              <a:t>trebui</a:t>
            </a:r>
            <a:r>
              <a:rPr lang="en-GB" dirty="0"/>
              <a:t> </a:t>
            </a:r>
            <a:r>
              <a:rPr lang="en-GB" dirty="0" err="1"/>
              <a:t>să</a:t>
            </a:r>
            <a:r>
              <a:rPr lang="en-GB" dirty="0"/>
              <a:t> </a:t>
            </a:r>
            <a:r>
              <a:rPr lang="en-GB" dirty="0" err="1"/>
              <a:t>fiți</a:t>
            </a:r>
            <a:r>
              <a:rPr lang="en-GB" dirty="0"/>
              <a:t> </a:t>
            </a:r>
            <a:r>
              <a:rPr lang="en-GB" dirty="0" err="1"/>
              <a:t>atent</a:t>
            </a:r>
            <a:r>
              <a:rPr lang="en-GB" dirty="0"/>
              <a:t> la </a:t>
            </a:r>
            <a:r>
              <a:rPr lang="en-GB" dirty="0" err="1"/>
              <a:t>următorul</a:t>
            </a:r>
            <a:r>
              <a:rPr lang="en-GB" dirty="0"/>
              <a:t> aspect:</a:t>
            </a:r>
            <a:endParaRPr lang="sk-SK" dirty="0"/>
          </a:p>
          <a:p>
            <a:pPr lvl="1"/>
            <a:r>
              <a:rPr lang="en-GB" dirty="0" err="1"/>
              <a:t>vor</a:t>
            </a:r>
            <a:r>
              <a:rPr lang="en-GB" dirty="0"/>
              <a:t> fi </a:t>
            </a:r>
            <a:r>
              <a:rPr lang="en-GB" dirty="0" err="1"/>
              <a:t>liderii</a:t>
            </a:r>
            <a:r>
              <a:rPr lang="en-GB" dirty="0"/>
              <a:t> </a:t>
            </a:r>
            <a:r>
              <a:rPr lang="en-GB" dirty="0" err="1"/>
              <a:t>companiei</a:t>
            </a:r>
            <a:r>
              <a:rPr lang="en-GB" dirty="0"/>
              <a:t> </a:t>
            </a:r>
            <a:r>
              <a:rPr lang="en-GB" dirty="0" err="1"/>
              <a:t>dumneavoastră</a:t>
            </a:r>
            <a:r>
              <a:rPr lang="en-GB" dirty="0"/>
              <a:t> </a:t>
            </a:r>
            <a:r>
              <a:rPr lang="en-GB" dirty="0" err="1"/>
              <a:t>și</a:t>
            </a:r>
            <a:r>
              <a:rPr lang="en-GB" dirty="0"/>
              <a:t> </a:t>
            </a:r>
            <a:r>
              <a:rPr lang="en-GB" dirty="0" err="1"/>
              <a:t>toți</a:t>
            </a:r>
            <a:r>
              <a:rPr lang="en-GB" dirty="0"/>
              <a:t> </a:t>
            </a:r>
            <a:r>
              <a:rPr lang="en-GB" dirty="0" err="1"/>
              <a:t>ceilalți</a:t>
            </a:r>
            <a:r>
              <a:rPr lang="en-GB" dirty="0"/>
              <a:t> </a:t>
            </a:r>
            <a:r>
              <a:rPr lang="en-GB" dirty="0" err="1"/>
              <a:t>membri</a:t>
            </a:r>
            <a:r>
              <a:rPr lang="en-GB" dirty="0"/>
              <a:t> </a:t>
            </a:r>
            <a:r>
              <a:rPr lang="en-GB" dirty="0" err="1"/>
              <a:t>ai</a:t>
            </a:r>
            <a:r>
              <a:rPr lang="en-GB" dirty="0"/>
              <a:t> </a:t>
            </a:r>
            <a:r>
              <a:rPr lang="en-GB" dirty="0" err="1"/>
              <a:t>echipei</a:t>
            </a:r>
            <a:r>
              <a:rPr lang="en-GB" dirty="0"/>
              <a:t> </a:t>
            </a:r>
            <a:r>
              <a:rPr lang="en-GB" dirty="0" err="1"/>
              <a:t>vor</a:t>
            </a:r>
            <a:r>
              <a:rPr lang="en-GB" dirty="0"/>
              <a:t> </a:t>
            </a:r>
            <a:r>
              <a:rPr lang="en-GB" dirty="0" err="1"/>
              <a:t>comunica</a:t>
            </a:r>
            <a:r>
              <a:rPr lang="en-GB" dirty="0"/>
              <a:t> cu </a:t>
            </a:r>
            <a:r>
              <a:rPr lang="en-GB" dirty="0" err="1"/>
              <a:t>ei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39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err="1"/>
              <a:t>Construirea</a:t>
            </a:r>
            <a:r>
              <a:rPr lang="fr-FR" b="1" dirty="0"/>
              <a:t> </a:t>
            </a:r>
            <a:r>
              <a:rPr lang="fr-FR" b="1" dirty="0" err="1"/>
              <a:t>unui</a:t>
            </a:r>
            <a:r>
              <a:rPr lang="fr-FR" b="1" dirty="0"/>
              <a:t> </a:t>
            </a:r>
            <a:r>
              <a:rPr lang="fr-FR" b="1" dirty="0" err="1"/>
              <a:t>consiliu</a:t>
            </a:r>
            <a:r>
              <a:rPr lang="fr-FR" b="1" dirty="0"/>
              <a:t> </a:t>
            </a:r>
            <a:r>
              <a:rPr lang="fr-FR" b="1" dirty="0" err="1"/>
              <a:t>consultativ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o-RO" dirty="0"/>
              <a:t>Un consiliu consultativ este un organism care oferă consiliere strategică nobligatorie conducerii unei corporații, unei organizații sau unei fundații</a:t>
            </a:r>
          </a:p>
          <a:p>
            <a:pPr lvl="0"/>
            <a:r>
              <a:rPr lang="ro-RO" dirty="0"/>
              <a:t>Natura informală a unui consiliu consultativ oferă o mai mare flexibilitate în ceea ce privește structura și gestionarea</a:t>
            </a:r>
            <a:r>
              <a:rPr lang="fr-FR" dirty="0"/>
              <a:t> sa</a:t>
            </a:r>
            <a:r>
              <a:rPr lang="ro-RO" dirty="0"/>
              <a:t> în comparație cu consiliul de administrație</a:t>
            </a:r>
            <a:endParaRPr lang="fr-FR" dirty="0"/>
          </a:p>
          <a:p>
            <a:pPr lvl="0"/>
            <a:r>
              <a:rPr lang="ro-RO" dirty="0"/>
              <a:t>Spre deosebire de consiliul de administrație, consiliul consultativ nu are autoritatea de a vota asupra chestiunilor corporatiste sau de a avea responsabilități fiduciare legale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575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err="1"/>
              <a:t>Construirea</a:t>
            </a:r>
            <a:r>
              <a:rPr lang="fr-FR" b="1" dirty="0"/>
              <a:t> </a:t>
            </a:r>
            <a:r>
              <a:rPr lang="fr-FR" b="1" dirty="0" err="1"/>
              <a:t>unui</a:t>
            </a:r>
            <a:r>
              <a:rPr lang="fr-FR" b="1" dirty="0"/>
              <a:t> </a:t>
            </a:r>
            <a:r>
              <a:rPr lang="fr-FR" b="1" dirty="0" err="1"/>
              <a:t>consiliu</a:t>
            </a:r>
            <a:r>
              <a:rPr lang="fr-FR" b="1" dirty="0"/>
              <a:t> </a:t>
            </a:r>
            <a:r>
              <a:rPr lang="fr-FR" b="1" dirty="0" err="1"/>
              <a:t>consultativ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err="1"/>
              <a:t>Multe</a:t>
            </a:r>
            <a:r>
              <a:rPr lang="en-GB" dirty="0"/>
              <a:t> </a:t>
            </a:r>
            <a:r>
              <a:rPr lang="en-GB" dirty="0" err="1"/>
              <a:t>întreprinderi</a:t>
            </a:r>
            <a:r>
              <a:rPr lang="en-GB" dirty="0"/>
              <a:t> </a:t>
            </a:r>
            <a:r>
              <a:rPr lang="en-GB" dirty="0" err="1"/>
              <a:t>noi</a:t>
            </a:r>
            <a:r>
              <a:rPr lang="en-GB" dirty="0"/>
              <a:t> </a:t>
            </a:r>
            <a:r>
              <a:rPr lang="en-GB" dirty="0" err="1"/>
              <a:t>sau</a:t>
            </a:r>
            <a:r>
              <a:rPr lang="en-GB" dirty="0"/>
              <a:t> </a:t>
            </a:r>
            <a:r>
              <a:rPr lang="en-GB" dirty="0" err="1"/>
              <a:t>mici</a:t>
            </a:r>
            <a:r>
              <a:rPr lang="en-GB" dirty="0"/>
              <a:t> </a:t>
            </a:r>
            <a:r>
              <a:rPr lang="en-GB" dirty="0" err="1"/>
              <a:t>aleg</a:t>
            </a:r>
            <a:r>
              <a:rPr lang="en-GB" dirty="0"/>
              <a:t> </a:t>
            </a:r>
            <a:r>
              <a:rPr lang="en-GB" dirty="0" err="1"/>
              <a:t>să</a:t>
            </a:r>
            <a:r>
              <a:rPr lang="en-GB" dirty="0"/>
              <a:t> </a:t>
            </a:r>
            <a:r>
              <a:rPr lang="en-GB" dirty="0" err="1"/>
              <a:t>aibă</a:t>
            </a:r>
            <a:r>
              <a:rPr lang="en-GB" dirty="0"/>
              <a:t> </a:t>
            </a:r>
            <a:r>
              <a:rPr lang="en-GB" dirty="0" err="1"/>
              <a:t>consilii</a:t>
            </a:r>
            <a:r>
              <a:rPr lang="en-GB" dirty="0"/>
              <a:t> consultative </a:t>
            </a:r>
            <a:r>
              <a:rPr lang="en-GB" dirty="0" err="1"/>
              <a:t>pentru</a:t>
            </a:r>
            <a:r>
              <a:rPr lang="en-GB" dirty="0"/>
              <a:t> a </a:t>
            </a:r>
            <a:r>
              <a:rPr lang="en-GB" dirty="0" err="1"/>
              <a:t>beneficia</a:t>
            </a:r>
            <a:r>
              <a:rPr lang="en-GB" dirty="0"/>
              <a:t> de </a:t>
            </a:r>
            <a:r>
              <a:rPr lang="en-GB" dirty="0" err="1"/>
              <a:t>cunoștințele</a:t>
            </a:r>
            <a:r>
              <a:rPr lang="en-GB" dirty="0"/>
              <a:t> </a:t>
            </a:r>
            <a:r>
              <a:rPr lang="en-GB" dirty="0" err="1"/>
              <a:t>altora</a:t>
            </a:r>
            <a:r>
              <a:rPr lang="en-GB" dirty="0"/>
              <a:t>, </a:t>
            </a:r>
            <a:r>
              <a:rPr lang="en-GB" dirty="0" err="1"/>
              <a:t>fără</a:t>
            </a:r>
            <a:r>
              <a:rPr lang="en-GB" dirty="0"/>
              <a:t> </a:t>
            </a:r>
            <a:r>
              <a:rPr lang="en-GB" dirty="0" err="1"/>
              <a:t>costurile</a:t>
            </a:r>
            <a:r>
              <a:rPr lang="en-GB" dirty="0"/>
              <a:t> </a:t>
            </a:r>
            <a:r>
              <a:rPr lang="en-GB" dirty="0" err="1"/>
              <a:t>sau</a:t>
            </a:r>
            <a:r>
              <a:rPr lang="en-GB" dirty="0"/>
              <a:t> </a:t>
            </a:r>
            <a:r>
              <a:rPr lang="en-GB" dirty="0" err="1"/>
              <a:t>formalitățile</a:t>
            </a:r>
            <a:r>
              <a:rPr lang="en-GB" dirty="0"/>
              <a:t> </a:t>
            </a:r>
            <a:r>
              <a:rPr lang="en-GB" dirty="0" err="1"/>
              <a:t>consiliului</a:t>
            </a:r>
            <a:r>
              <a:rPr lang="en-GB" dirty="0"/>
              <a:t> de </a:t>
            </a:r>
            <a:r>
              <a:rPr lang="en-GB" dirty="0" err="1"/>
              <a:t>administrație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83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Rolurile și responsabilitățile membrilor consiliului consultativ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GB" dirty="0" err="1"/>
              <a:t>dezvoltarea</a:t>
            </a:r>
            <a:r>
              <a:rPr lang="en-GB" dirty="0"/>
              <a:t> </a:t>
            </a:r>
            <a:r>
              <a:rPr lang="en-GB" dirty="0" err="1"/>
              <a:t>unei</a:t>
            </a:r>
            <a:r>
              <a:rPr lang="en-GB" dirty="0"/>
              <a:t> </a:t>
            </a:r>
            <a:r>
              <a:rPr lang="en-GB" dirty="0" err="1"/>
              <a:t>înțelegeri</a:t>
            </a:r>
            <a:r>
              <a:rPr lang="en-GB" dirty="0"/>
              <a:t> a </a:t>
            </a:r>
            <a:r>
              <a:rPr lang="en-GB" dirty="0" err="1"/>
              <a:t>tendințelor</a:t>
            </a:r>
            <a:r>
              <a:rPr lang="en-GB" dirty="0"/>
              <a:t> </a:t>
            </a:r>
            <a:r>
              <a:rPr lang="en-GB" dirty="0" err="1"/>
              <a:t>afacerilor</a:t>
            </a:r>
            <a:r>
              <a:rPr lang="en-GB" dirty="0"/>
              <a:t>, </a:t>
            </a:r>
            <a:r>
              <a:rPr lang="en-GB" dirty="0" err="1"/>
              <a:t>pieței</a:t>
            </a:r>
            <a:r>
              <a:rPr lang="en-GB" dirty="0"/>
              <a:t> </a:t>
            </a:r>
            <a:r>
              <a:rPr lang="en-GB" dirty="0" err="1"/>
              <a:t>și</a:t>
            </a:r>
            <a:r>
              <a:rPr lang="en-GB" dirty="0"/>
              <a:t> </a:t>
            </a:r>
            <a:r>
              <a:rPr lang="en-GB" dirty="0" err="1"/>
              <a:t>industriei</a:t>
            </a:r>
            <a:endParaRPr lang="en-GB" dirty="0"/>
          </a:p>
          <a:p>
            <a:pPr lvl="0"/>
            <a:r>
              <a:rPr lang="en-GB" dirty="0" err="1"/>
              <a:t>oferirea</a:t>
            </a:r>
            <a:r>
              <a:rPr lang="en-GB" dirty="0"/>
              <a:t> </a:t>
            </a:r>
            <a:r>
              <a:rPr lang="en-GB" dirty="0" err="1"/>
              <a:t>unui</a:t>
            </a:r>
            <a:r>
              <a:rPr lang="en-GB" dirty="0"/>
              <a:t> "</a:t>
            </a:r>
            <a:r>
              <a:rPr lang="en-GB" dirty="0" err="1"/>
              <a:t>sfat</a:t>
            </a:r>
            <a:r>
              <a:rPr lang="en-GB" dirty="0"/>
              <a:t> </a:t>
            </a:r>
            <a:r>
              <a:rPr lang="en-GB" dirty="0" err="1"/>
              <a:t>înțelept</a:t>
            </a:r>
            <a:r>
              <a:rPr lang="en-GB" dirty="0"/>
              <a:t>" cu </a:t>
            </a:r>
            <a:r>
              <a:rPr lang="en-GB" dirty="0" err="1"/>
              <a:t>privire</a:t>
            </a:r>
            <a:r>
              <a:rPr lang="en-GB" dirty="0"/>
              <a:t> la </a:t>
            </a:r>
            <a:r>
              <a:rPr lang="en-GB" dirty="0" err="1"/>
              <a:t>problemele</a:t>
            </a:r>
            <a:r>
              <a:rPr lang="en-GB" dirty="0"/>
              <a:t> </a:t>
            </a:r>
            <a:r>
              <a:rPr lang="en-GB" dirty="0" err="1"/>
              <a:t>ridicate</a:t>
            </a:r>
            <a:r>
              <a:rPr lang="en-GB" dirty="0"/>
              <a:t> de </a:t>
            </a:r>
            <a:r>
              <a:rPr lang="en-GB" dirty="0" err="1"/>
              <a:t>proprietari</a:t>
            </a:r>
            <a:r>
              <a:rPr lang="en-GB" dirty="0"/>
              <a:t> / </a:t>
            </a:r>
            <a:r>
              <a:rPr lang="en-GB" dirty="0" err="1"/>
              <a:t>directori</a:t>
            </a:r>
            <a:r>
              <a:rPr lang="en-GB" dirty="0"/>
              <a:t> </a:t>
            </a:r>
            <a:r>
              <a:rPr lang="en-GB" dirty="0" err="1"/>
              <a:t>sau</a:t>
            </a:r>
            <a:r>
              <a:rPr lang="en-GB" dirty="0"/>
              <a:t> de </a:t>
            </a:r>
            <a:r>
              <a:rPr lang="en-GB" dirty="0" err="1"/>
              <a:t>conducere</a:t>
            </a:r>
            <a:endParaRPr lang="en-GB" dirty="0"/>
          </a:p>
          <a:p>
            <a:pPr lvl="0"/>
            <a:r>
              <a:rPr lang="en-GB" dirty="0" err="1"/>
              <a:t>oferirea</a:t>
            </a:r>
            <a:r>
              <a:rPr lang="en-GB" dirty="0"/>
              <a:t> </a:t>
            </a:r>
            <a:r>
              <a:rPr lang="en-GB" dirty="0" err="1"/>
              <a:t>unor</a:t>
            </a:r>
            <a:r>
              <a:rPr lang="en-GB" dirty="0"/>
              <a:t> perspective </a:t>
            </a:r>
            <a:r>
              <a:rPr lang="en-GB" dirty="0" err="1"/>
              <a:t>și</a:t>
            </a:r>
            <a:r>
              <a:rPr lang="en-GB" dirty="0"/>
              <a:t> </a:t>
            </a:r>
            <a:r>
              <a:rPr lang="en-GB" dirty="0" err="1"/>
              <a:t>idei</a:t>
            </a:r>
            <a:r>
              <a:rPr lang="en-GB" dirty="0"/>
              <a:t> </a:t>
            </a:r>
            <a:r>
              <a:rPr lang="en-GB" dirty="0" err="1"/>
              <a:t>imparțiale</a:t>
            </a:r>
            <a:r>
              <a:rPr lang="en-GB" dirty="0"/>
              <a:t> de la un al </a:t>
            </a:r>
            <a:r>
              <a:rPr lang="en-GB" dirty="0" err="1"/>
              <a:t>treilea</a:t>
            </a:r>
            <a:r>
              <a:rPr lang="en-GB" dirty="0"/>
              <a:t> </a:t>
            </a:r>
            <a:r>
              <a:rPr lang="en-GB" dirty="0" err="1"/>
              <a:t>punct</a:t>
            </a:r>
            <a:r>
              <a:rPr lang="en-GB" dirty="0"/>
              <a:t> de </a:t>
            </a:r>
            <a:r>
              <a:rPr lang="en-GB" dirty="0" err="1"/>
              <a:t>vedere</a:t>
            </a:r>
            <a:r>
              <a:rPr lang="en-GB" dirty="0"/>
              <a:t> (care nu </a:t>
            </a:r>
            <a:r>
              <a:rPr lang="en-GB" dirty="0" err="1"/>
              <a:t>este</a:t>
            </a:r>
            <a:r>
              <a:rPr lang="en-GB" dirty="0"/>
              <a:t> </a:t>
            </a:r>
            <a:r>
              <a:rPr lang="en-GB" dirty="0" err="1"/>
              <a:t>implicat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funcționarea</a:t>
            </a:r>
            <a:r>
              <a:rPr lang="en-GB" dirty="0"/>
              <a:t> </a:t>
            </a:r>
            <a:r>
              <a:rPr lang="en-GB" dirty="0" err="1"/>
              <a:t>afacerii</a:t>
            </a:r>
            <a:r>
              <a:rPr lang="en-GB" dirty="0"/>
              <a:t>)</a:t>
            </a:r>
          </a:p>
          <a:p>
            <a:pPr lvl="0"/>
            <a:r>
              <a:rPr lang="en-GB" dirty="0" err="1"/>
              <a:t>încurajarea</a:t>
            </a:r>
            <a:r>
              <a:rPr lang="en-GB" dirty="0"/>
              <a:t> </a:t>
            </a:r>
            <a:r>
              <a:rPr lang="en-GB" dirty="0" err="1"/>
              <a:t>și</a:t>
            </a:r>
            <a:r>
              <a:rPr lang="en-GB" dirty="0"/>
              <a:t> </a:t>
            </a:r>
            <a:r>
              <a:rPr lang="en-GB" dirty="0" err="1"/>
              <a:t>sprijinirea</a:t>
            </a:r>
            <a:r>
              <a:rPr lang="en-GB" dirty="0"/>
              <a:t> </a:t>
            </a:r>
            <a:r>
              <a:rPr lang="en-GB" dirty="0" err="1"/>
              <a:t>explorării</a:t>
            </a:r>
            <a:r>
              <a:rPr lang="en-GB" dirty="0"/>
              <a:t> </a:t>
            </a:r>
            <a:r>
              <a:rPr lang="en-GB" dirty="0" err="1"/>
              <a:t>noilor</a:t>
            </a:r>
            <a:r>
              <a:rPr lang="en-GB" dirty="0"/>
              <a:t> </a:t>
            </a:r>
            <a:r>
              <a:rPr lang="en-GB" dirty="0" err="1"/>
              <a:t>idei</a:t>
            </a:r>
            <a:r>
              <a:rPr lang="en-GB" dirty="0"/>
              <a:t> de </a:t>
            </a:r>
            <a:r>
              <a:rPr lang="en-GB" dirty="0" err="1"/>
              <a:t>afaceri</a:t>
            </a:r>
            <a:endParaRPr lang="en-GB" dirty="0"/>
          </a:p>
          <a:p>
            <a:pPr lvl="0"/>
            <a:r>
              <a:rPr lang="en-GB" dirty="0" err="1"/>
              <a:t>acționarea</a:t>
            </a:r>
            <a:r>
              <a:rPr lang="en-GB" dirty="0"/>
              <a:t> ca o </a:t>
            </a:r>
            <a:r>
              <a:rPr lang="en-GB" dirty="0" err="1"/>
              <a:t>resursă</a:t>
            </a:r>
            <a:r>
              <a:rPr lang="en-GB" dirty="0"/>
              <a:t> </a:t>
            </a:r>
            <a:r>
              <a:rPr lang="en-GB" dirty="0" err="1"/>
              <a:t>pentru</a:t>
            </a:r>
            <a:r>
              <a:rPr lang="en-GB" dirty="0"/>
              <a:t> </a:t>
            </a:r>
            <a:r>
              <a:rPr lang="en-GB" dirty="0" err="1"/>
              <a:t>directori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28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Rolurile și responsabilitățile membrilor consiliului consultativ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err="1"/>
              <a:t>furnizarea</a:t>
            </a:r>
            <a:r>
              <a:rPr lang="en-GB" dirty="0"/>
              <a:t> </a:t>
            </a:r>
            <a:r>
              <a:rPr lang="en-GB" dirty="0" err="1"/>
              <a:t>unei</a:t>
            </a:r>
            <a:r>
              <a:rPr lang="en-GB" dirty="0"/>
              <a:t> </a:t>
            </a:r>
            <a:r>
              <a:rPr lang="en-GB" dirty="0" err="1"/>
              <a:t>platforme</a:t>
            </a:r>
            <a:r>
              <a:rPr lang="en-GB" dirty="0"/>
              <a:t> de social networking </a:t>
            </a:r>
            <a:r>
              <a:rPr lang="en-GB" dirty="0" err="1"/>
              <a:t>pentru</a:t>
            </a:r>
            <a:r>
              <a:rPr lang="en-GB" dirty="0"/>
              <a:t> </a:t>
            </a:r>
            <a:r>
              <a:rPr lang="en-GB" dirty="0" err="1"/>
              <a:t>directori</a:t>
            </a:r>
            <a:r>
              <a:rPr lang="en-GB" dirty="0"/>
              <a:t> </a:t>
            </a:r>
            <a:r>
              <a:rPr lang="en-GB" dirty="0" err="1"/>
              <a:t>și</a:t>
            </a:r>
            <a:r>
              <a:rPr lang="en-GB" dirty="0"/>
              <a:t> </a:t>
            </a:r>
            <a:r>
              <a:rPr lang="en-GB" dirty="0" err="1"/>
              <a:t>companie</a:t>
            </a:r>
            <a:endParaRPr lang="en-GB" dirty="0"/>
          </a:p>
          <a:p>
            <a:pPr lvl="0"/>
            <a:r>
              <a:rPr lang="en-GB" dirty="0" err="1"/>
              <a:t>încurajarea</a:t>
            </a:r>
            <a:r>
              <a:rPr lang="en-GB" dirty="0"/>
              <a:t> </a:t>
            </a:r>
            <a:r>
              <a:rPr lang="en-GB" dirty="0" err="1"/>
              <a:t>dezvoltării</a:t>
            </a:r>
            <a:r>
              <a:rPr lang="en-GB" dirty="0"/>
              <a:t> </a:t>
            </a:r>
            <a:r>
              <a:rPr lang="en-GB" dirty="0" err="1"/>
              <a:t>unui</a:t>
            </a:r>
            <a:r>
              <a:rPr lang="en-GB" dirty="0"/>
              <a:t> </a:t>
            </a:r>
            <a:r>
              <a:rPr lang="en-GB" dirty="0" err="1"/>
              <a:t>cadru</a:t>
            </a:r>
            <a:r>
              <a:rPr lang="en-GB" dirty="0"/>
              <a:t> de </a:t>
            </a:r>
            <a:r>
              <a:rPr lang="en-GB" dirty="0" err="1"/>
              <a:t>guvernanță</a:t>
            </a:r>
            <a:r>
              <a:rPr lang="en-GB" dirty="0"/>
              <a:t> care </a:t>
            </a:r>
            <a:r>
              <a:rPr lang="en-GB" dirty="0" err="1"/>
              <a:t>să</a:t>
            </a:r>
            <a:r>
              <a:rPr lang="en-GB" dirty="0"/>
              <a:t> </a:t>
            </a:r>
            <a:r>
              <a:rPr lang="en-GB" dirty="0" err="1"/>
              <a:t>permită</a:t>
            </a:r>
            <a:r>
              <a:rPr lang="en-GB" dirty="0"/>
              <a:t> o </a:t>
            </a:r>
            <a:r>
              <a:rPr lang="en-GB" dirty="0" err="1"/>
              <a:t>creștere</a:t>
            </a:r>
            <a:r>
              <a:rPr lang="en-GB" dirty="0"/>
              <a:t> </a:t>
            </a:r>
            <a:r>
              <a:rPr lang="en-GB" dirty="0" err="1"/>
              <a:t>durabilă</a:t>
            </a:r>
            <a:r>
              <a:rPr lang="en-GB" dirty="0"/>
              <a:t> a </a:t>
            </a:r>
            <a:r>
              <a:rPr lang="en-GB" dirty="0" err="1"/>
              <a:t>companiei</a:t>
            </a:r>
            <a:endParaRPr lang="en-GB" dirty="0"/>
          </a:p>
          <a:p>
            <a:pPr lvl="0"/>
            <a:r>
              <a:rPr lang="en-GB" dirty="0" err="1"/>
              <a:t>monitorizarea</a:t>
            </a:r>
            <a:r>
              <a:rPr lang="en-GB" dirty="0"/>
              <a:t> </a:t>
            </a:r>
            <a:r>
              <a:rPr lang="en-GB" dirty="0" err="1"/>
              <a:t>performanței</a:t>
            </a:r>
            <a:r>
              <a:rPr lang="en-GB" dirty="0"/>
              <a:t> </a:t>
            </a:r>
            <a:r>
              <a:rPr lang="en-GB" dirty="0" err="1"/>
              <a:t>afacerii</a:t>
            </a:r>
            <a:endParaRPr lang="en-GB" dirty="0"/>
          </a:p>
          <a:p>
            <a:pPr lvl="0"/>
            <a:r>
              <a:rPr lang="en-GB" dirty="0" err="1"/>
              <a:t>impunerea</a:t>
            </a:r>
            <a:r>
              <a:rPr lang="en-GB" dirty="0"/>
              <a:t> </a:t>
            </a:r>
            <a:r>
              <a:rPr lang="en-GB" dirty="0" err="1"/>
              <a:t>unor</a:t>
            </a:r>
            <a:r>
              <a:rPr lang="en-GB" dirty="0"/>
              <a:t> </a:t>
            </a:r>
            <a:r>
              <a:rPr lang="en-GB" dirty="0" err="1"/>
              <a:t>provocări</a:t>
            </a:r>
            <a:r>
              <a:rPr lang="en-GB" dirty="0"/>
              <a:t> </a:t>
            </a:r>
            <a:r>
              <a:rPr lang="en-GB" dirty="0" err="1"/>
              <a:t>directorilor</a:t>
            </a:r>
            <a:r>
              <a:rPr lang="en-GB" dirty="0"/>
              <a:t> </a:t>
            </a:r>
            <a:r>
              <a:rPr lang="en-GB" dirty="0" err="1"/>
              <a:t>și</a:t>
            </a:r>
            <a:r>
              <a:rPr lang="en-GB" dirty="0"/>
              <a:t> </a:t>
            </a:r>
            <a:r>
              <a:rPr lang="en-GB" dirty="0" err="1"/>
              <a:t>conducerii</a:t>
            </a:r>
            <a:r>
              <a:rPr lang="en-GB" dirty="0"/>
              <a:t> care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putea</a:t>
            </a:r>
            <a:r>
              <a:rPr lang="en-GB" dirty="0"/>
              <a:t> </a:t>
            </a:r>
            <a:r>
              <a:rPr lang="en-GB" dirty="0" err="1"/>
              <a:t>îmbunătăți</a:t>
            </a:r>
            <a:r>
              <a:rPr lang="en-GB" dirty="0"/>
              <a:t> </a:t>
            </a:r>
            <a:r>
              <a:rPr lang="en-GB" dirty="0" err="1"/>
              <a:t>afacerea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306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err="1"/>
              <a:t>Serviciu</a:t>
            </a:r>
            <a:r>
              <a:rPr lang="fr-FR" b="1" dirty="0"/>
              <a:t> de </a:t>
            </a:r>
            <a:r>
              <a:rPr lang="fr-FR" b="1" dirty="0" err="1"/>
              <a:t>consultanță</a:t>
            </a:r>
            <a:r>
              <a:rPr lang="fr-FR" b="1" dirty="0"/>
              <a:t> </a:t>
            </a:r>
            <a:r>
              <a:rPr lang="fr-FR" b="1" dirty="0" err="1"/>
              <a:t>pentru</a:t>
            </a:r>
            <a:r>
              <a:rPr lang="fr-FR" b="1" dirty="0"/>
              <a:t> </a:t>
            </a:r>
            <a:br>
              <a:rPr lang="fr-FR" b="1" dirty="0"/>
            </a:br>
            <a:r>
              <a:rPr lang="fr-FR" b="1" dirty="0"/>
              <a:t>start-up-</a:t>
            </a:r>
            <a:r>
              <a:rPr lang="fr-FR" b="1" dirty="0" err="1"/>
              <a:t>uri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Afacerea</a:t>
            </a:r>
            <a:r>
              <a:rPr lang="en-GB" dirty="0"/>
              <a:t> de start-up are </a:t>
            </a:r>
            <a:r>
              <a:rPr lang="en-GB" dirty="0" err="1"/>
              <a:t>nevoie</a:t>
            </a:r>
            <a:r>
              <a:rPr lang="en-GB" dirty="0"/>
              <a:t> de </a:t>
            </a:r>
            <a:r>
              <a:rPr lang="en-GB" dirty="0" err="1"/>
              <a:t>servicii</a:t>
            </a:r>
            <a:r>
              <a:rPr lang="en-GB" dirty="0"/>
              <a:t> de </a:t>
            </a:r>
            <a:r>
              <a:rPr lang="en-GB" dirty="0" err="1"/>
              <a:t>consiliere</a:t>
            </a:r>
            <a:r>
              <a:rPr lang="en-GB" dirty="0"/>
              <a:t> care </a:t>
            </a:r>
            <a:r>
              <a:rPr lang="en-GB" dirty="0" err="1"/>
              <a:t>să</a:t>
            </a:r>
            <a:r>
              <a:rPr lang="en-GB" dirty="0"/>
              <a:t> o </a:t>
            </a:r>
            <a:r>
              <a:rPr lang="en-GB" dirty="0" err="1"/>
              <a:t>ghideze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stabilirea</a:t>
            </a:r>
            <a:r>
              <a:rPr lang="en-GB" dirty="0"/>
              <a:t> </a:t>
            </a:r>
            <a:r>
              <a:rPr lang="en-GB" dirty="0" err="1"/>
              <a:t>afacerii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057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err="1"/>
              <a:t>Serviciu</a:t>
            </a:r>
            <a:r>
              <a:rPr lang="fr-FR" b="1" dirty="0"/>
              <a:t> de </a:t>
            </a:r>
            <a:r>
              <a:rPr lang="fr-FR" b="1" dirty="0" err="1"/>
              <a:t>consultanță</a:t>
            </a:r>
            <a:r>
              <a:rPr lang="fr-FR" b="1" dirty="0"/>
              <a:t> </a:t>
            </a:r>
            <a:r>
              <a:rPr lang="fr-FR" b="1" dirty="0" err="1"/>
              <a:t>pentru</a:t>
            </a:r>
            <a:r>
              <a:rPr lang="fr-FR" b="1" dirty="0"/>
              <a:t> </a:t>
            </a:r>
            <a:br>
              <a:rPr lang="fr-FR" b="1" dirty="0"/>
            </a:br>
            <a:r>
              <a:rPr lang="fr-FR" b="1" dirty="0"/>
              <a:t>start-up-</a:t>
            </a:r>
            <a:r>
              <a:rPr lang="fr-FR" b="1" dirty="0" err="1"/>
              <a:t>uri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/>
              <a:t>Serviciul</a:t>
            </a:r>
            <a:r>
              <a:rPr lang="en-GB" dirty="0"/>
              <a:t> de </a:t>
            </a:r>
            <a:r>
              <a:rPr lang="en-GB" dirty="0" err="1"/>
              <a:t>consultanță</a:t>
            </a:r>
            <a:r>
              <a:rPr lang="en-GB" dirty="0"/>
              <a:t> </a:t>
            </a:r>
            <a:r>
              <a:rPr lang="en-GB" dirty="0" err="1"/>
              <a:t>pentru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start-up-</a:t>
            </a:r>
            <a:r>
              <a:rPr lang="en-GB" dirty="0" err="1"/>
              <a:t>uri</a:t>
            </a:r>
            <a:r>
              <a:rPr lang="en-GB" dirty="0"/>
              <a:t> </a:t>
            </a:r>
            <a:r>
              <a:rPr lang="en-GB" dirty="0" err="1"/>
              <a:t>poate</a:t>
            </a:r>
            <a:r>
              <a:rPr lang="en-GB" dirty="0"/>
              <a:t> </a:t>
            </a:r>
            <a:r>
              <a:rPr lang="en-GB" dirty="0" err="1"/>
              <a:t>oferi</a:t>
            </a:r>
            <a:r>
              <a:rPr lang="en-GB" dirty="0"/>
              <a:t> </a:t>
            </a:r>
            <a:r>
              <a:rPr lang="en-GB" dirty="0" err="1"/>
              <a:t>îndrumări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următoarele</a:t>
            </a:r>
            <a:r>
              <a:rPr lang="en-GB" dirty="0"/>
              <a:t> </a:t>
            </a:r>
            <a:r>
              <a:rPr lang="en-GB" dirty="0" err="1"/>
              <a:t>domenii</a:t>
            </a:r>
            <a:r>
              <a:rPr lang="en-GB" dirty="0"/>
              <a:t>:</a:t>
            </a:r>
          </a:p>
          <a:p>
            <a:pPr lvl="1"/>
            <a:r>
              <a:rPr lang="en-GB" sz="2000" dirty="0" err="1"/>
              <a:t>structurare</a:t>
            </a:r>
            <a:endParaRPr lang="en-GB" sz="2000" dirty="0"/>
          </a:p>
          <a:p>
            <a:pPr lvl="1"/>
            <a:r>
              <a:rPr lang="en-GB" sz="2000" dirty="0" err="1"/>
              <a:t>moduri</a:t>
            </a:r>
            <a:r>
              <a:rPr lang="en-GB" sz="2000" dirty="0"/>
              <a:t> de a </a:t>
            </a:r>
            <a:r>
              <a:rPr lang="en-GB" sz="2000" dirty="0" err="1"/>
              <a:t>înființa</a:t>
            </a:r>
            <a:r>
              <a:rPr lang="en-GB" sz="2000" dirty="0"/>
              <a:t> o </a:t>
            </a:r>
            <a:r>
              <a:rPr lang="en-GB" sz="2000" dirty="0" err="1"/>
              <a:t>afacere</a:t>
            </a:r>
            <a:endParaRPr lang="en-GB" sz="2000" dirty="0"/>
          </a:p>
          <a:p>
            <a:pPr lvl="1"/>
            <a:r>
              <a:rPr lang="en-GB" sz="2000" dirty="0" err="1"/>
              <a:t>proiectarea</a:t>
            </a:r>
            <a:r>
              <a:rPr lang="en-GB" sz="2000" dirty="0"/>
              <a:t> </a:t>
            </a:r>
            <a:r>
              <a:rPr lang="en-GB" sz="2000" dirty="0" err="1"/>
              <a:t>și</a:t>
            </a:r>
            <a:r>
              <a:rPr lang="en-GB" sz="2000" dirty="0"/>
              <a:t> </a:t>
            </a:r>
            <a:r>
              <a:rPr lang="en-GB" sz="2000" dirty="0" err="1"/>
              <a:t>dezvoltarea</a:t>
            </a:r>
            <a:r>
              <a:rPr lang="en-GB" sz="2000" dirty="0"/>
              <a:t> </a:t>
            </a:r>
            <a:r>
              <a:rPr lang="en-GB" sz="2000" dirty="0" err="1"/>
              <a:t>planului</a:t>
            </a:r>
            <a:r>
              <a:rPr lang="en-GB" sz="2000" dirty="0"/>
              <a:t> de </a:t>
            </a:r>
            <a:r>
              <a:rPr lang="en-GB" sz="2000" dirty="0" err="1"/>
              <a:t>afaceri</a:t>
            </a:r>
            <a:endParaRPr lang="en-GB" sz="2000" dirty="0"/>
          </a:p>
          <a:p>
            <a:pPr lvl="1"/>
            <a:r>
              <a:rPr lang="en-GB" sz="2000" dirty="0" err="1"/>
              <a:t>prognozarea</a:t>
            </a:r>
            <a:r>
              <a:rPr lang="en-GB" sz="2000" dirty="0"/>
              <a:t> </a:t>
            </a:r>
            <a:r>
              <a:rPr lang="en-GB" sz="2000" dirty="0" err="1"/>
              <a:t>financiară</a:t>
            </a:r>
            <a:r>
              <a:rPr lang="en-GB" sz="2000" dirty="0"/>
              <a:t> </a:t>
            </a:r>
            <a:r>
              <a:rPr lang="en-GB" sz="2000" dirty="0" err="1"/>
              <a:t>și</a:t>
            </a:r>
            <a:r>
              <a:rPr lang="en-GB" sz="2000" dirty="0"/>
              <a:t> </a:t>
            </a:r>
            <a:r>
              <a:rPr lang="en-GB" sz="2000" dirty="0" err="1"/>
              <a:t>contribuția</a:t>
            </a:r>
            <a:r>
              <a:rPr lang="en-GB" sz="2000" dirty="0"/>
              <a:t> la </a:t>
            </a:r>
            <a:r>
              <a:rPr lang="en-GB" sz="2000" dirty="0" err="1"/>
              <a:t>planificarea</a:t>
            </a:r>
            <a:r>
              <a:rPr lang="en-GB" sz="2000" dirty="0"/>
              <a:t> </a:t>
            </a:r>
            <a:r>
              <a:rPr lang="en-GB" sz="2000" dirty="0" err="1"/>
              <a:t>unui</a:t>
            </a:r>
            <a:r>
              <a:rPr lang="en-GB" sz="2000" dirty="0"/>
              <a:t> model de </a:t>
            </a:r>
            <a:r>
              <a:rPr lang="en-GB" sz="2000" dirty="0" err="1"/>
              <a:t>afaceri</a:t>
            </a:r>
            <a:r>
              <a:rPr lang="en-GB" sz="2000" dirty="0"/>
              <a:t> </a:t>
            </a:r>
            <a:r>
              <a:rPr lang="en-GB" sz="2000" dirty="0" err="1"/>
              <a:t>adecvat</a:t>
            </a:r>
            <a:r>
              <a:rPr lang="en-GB" sz="2000" dirty="0"/>
              <a:t> </a:t>
            </a:r>
            <a:r>
              <a:rPr lang="en-GB" sz="2000" dirty="0" err="1"/>
              <a:t>și</a:t>
            </a:r>
            <a:r>
              <a:rPr lang="en-GB" sz="2000" dirty="0"/>
              <a:t> de </a:t>
            </a:r>
            <a:r>
              <a:rPr lang="en-GB" sz="2000" dirty="0" err="1"/>
              <a:t>orientare</a:t>
            </a:r>
            <a:r>
              <a:rPr lang="en-GB" sz="2000" dirty="0"/>
              <a:t> a </a:t>
            </a:r>
            <a:r>
              <a:rPr lang="en-GB" sz="2000" dirty="0" err="1"/>
              <a:t>deciziilor</a:t>
            </a:r>
            <a:r>
              <a:rPr lang="en-GB" sz="2000" dirty="0"/>
              <a:t> de </a:t>
            </a:r>
            <a:r>
              <a:rPr lang="en-GB" sz="2000" dirty="0" err="1"/>
              <a:t>afaceri</a:t>
            </a:r>
            <a:r>
              <a:rPr lang="en-GB" sz="2000" dirty="0"/>
              <a:t> la </a:t>
            </a:r>
            <a:r>
              <a:rPr lang="en-GB" sz="2000" dirty="0" err="1"/>
              <a:t>toate</a:t>
            </a:r>
            <a:r>
              <a:rPr lang="en-GB" sz="2000" dirty="0"/>
              <a:t> </a:t>
            </a:r>
            <a:r>
              <a:rPr lang="en-GB" sz="2000" dirty="0" err="1"/>
              <a:t>nivelurile</a:t>
            </a:r>
            <a:r>
              <a:rPr lang="en-GB" sz="2000" dirty="0"/>
              <a:t> </a:t>
            </a:r>
            <a:r>
              <a:rPr lang="en-GB" sz="2000" dirty="0" err="1"/>
              <a:t>organizației</a:t>
            </a:r>
            <a:r>
              <a:rPr lang="en-GB" sz="2000" dirty="0"/>
              <a:t> [1]</a:t>
            </a:r>
          </a:p>
          <a:p>
            <a:pPr lvl="1"/>
            <a:r>
              <a:rPr lang="en-GB" sz="2000" dirty="0" err="1"/>
              <a:t>strategie</a:t>
            </a:r>
            <a:r>
              <a:rPr lang="en-GB" sz="2000" dirty="0"/>
              <a:t> de marketing</a:t>
            </a:r>
          </a:p>
          <a:p>
            <a:pPr lvl="1"/>
            <a:r>
              <a:rPr lang="en-GB" sz="2000" dirty="0" err="1"/>
              <a:t>bancare</a:t>
            </a:r>
            <a:r>
              <a:rPr lang="en-GB" sz="2000" dirty="0"/>
              <a:t> </a:t>
            </a:r>
            <a:r>
              <a:rPr lang="en-GB" sz="2000" dirty="0" err="1"/>
              <a:t>și</a:t>
            </a:r>
            <a:r>
              <a:rPr lang="en-GB" sz="2000" dirty="0"/>
              <a:t> </a:t>
            </a:r>
            <a:r>
              <a:rPr lang="en-GB" sz="2000" dirty="0" err="1"/>
              <a:t>finanțe</a:t>
            </a:r>
            <a:r>
              <a:rPr lang="en-GB" sz="2000" dirty="0"/>
              <a:t> - </a:t>
            </a:r>
            <a:r>
              <a:rPr lang="en-GB" sz="2000" dirty="0" err="1"/>
              <a:t>afacerea</a:t>
            </a:r>
            <a:r>
              <a:rPr lang="en-GB" sz="2000" dirty="0"/>
              <a:t> </a:t>
            </a:r>
            <a:r>
              <a:rPr lang="en-GB" sz="2000" dirty="0" err="1"/>
              <a:t>inițială</a:t>
            </a:r>
            <a:r>
              <a:rPr lang="en-GB" sz="2000" dirty="0"/>
              <a:t> </a:t>
            </a:r>
            <a:r>
              <a:rPr lang="en-GB" sz="2000" dirty="0" err="1"/>
              <a:t>poate</a:t>
            </a:r>
            <a:r>
              <a:rPr lang="en-GB" sz="2000" dirty="0"/>
              <a:t> </a:t>
            </a:r>
            <a:r>
              <a:rPr lang="en-GB" sz="2000" dirty="0" err="1"/>
              <a:t>să</a:t>
            </a:r>
            <a:r>
              <a:rPr lang="en-GB" sz="2000" dirty="0"/>
              <a:t> nu </a:t>
            </a:r>
            <a:r>
              <a:rPr lang="en-GB" sz="2000" dirty="0" err="1"/>
              <a:t>aibă</a:t>
            </a:r>
            <a:r>
              <a:rPr lang="en-GB" sz="2000" dirty="0"/>
              <a:t> </a:t>
            </a:r>
            <a:r>
              <a:rPr lang="en-GB" sz="2000" dirty="0" err="1"/>
              <a:t>cunoștințele</a:t>
            </a:r>
            <a:r>
              <a:rPr lang="en-GB" sz="2000" dirty="0"/>
              <a:t> </a:t>
            </a:r>
            <a:r>
              <a:rPr lang="en-GB" sz="2000" dirty="0" err="1"/>
              <a:t>necesare</a:t>
            </a:r>
            <a:r>
              <a:rPr lang="en-GB" sz="2000" dirty="0"/>
              <a:t> </a:t>
            </a:r>
            <a:r>
              <a:rPr lang="en-GB" sz="2000" dirty="0" err="1"/>
              <a:t>înființării</a:t>
            </a:r>
            <a:r>
              <a:rPr lang="en-GB" sz="2000" dirty="0"/>
              <a:t> de </a:t>
            </a:r>
            <a:r>
              <a:rPr lang="en-GB" sz="2000" dirty="0" err="1"/>
              <a:t>bănci</a:t>
            </a:r>
            <a:r>
              <a:rPr lang="en-GB" sz="2000" dirty="0"/>
              <a:t> </a:t>
            </a:r>
            <a:r>
              <a:rPr lang="en-GB" sz="2000" dirty="0" err="1"/>
              <a:t>și</a:t>
            </a:r>
            <a:r>
              <a:rPr lang="en-GB" sz="2000" dirty="0"/>
              <a:t> </a:t>
            </a:r>
            <a:r>
              <a:rPr lang="en-GB" sz="2000" dirty="0" err="1"/>
              <a:t>finanțe</a:t>
            </a:r>
            <a:r>
              <a:rPr lang="en-GB" sz="2000" dirty="0"/>
              <a:t>, </a:t>
            </a:r>
            <a:r>
              <a:rPr lang="en-GB" sz="2000" dirty="0" err="1"/>
              <a:t>serviciile</a:t>
            </a:r>
            <a:r>
              <a:rPr lang="en-GB" sz="2000" dirty="0"/>
              <a:t> de </a:t>
            </a:r>
            <a:r>
              <a:rPr lang="en-GB" sz="2000" dirty="0" err="1"/>
              <a:t>consiliere</a:t>
            </a:r>
            <a:r>
              <a:rPr lang="en-GB" sz="2000" dirty="0"/>
              <a:t> </a:t>
            </a:r>
            <a:r>
              <a:rPr lang="en-GB" sz="2000" dirty="0" err="1"/>
              <a:t>ar</a:t>
            </a:r>
            <a:r>
              <a:rPr lang="en-GB" sz="2000" dirty="0"/>
              <a:t> </a:t>
            </a:r>
            <a:r>
              <a:rPr lang="en-GB" sz="2000" dirty="0" err="1"/>
              <a:t>putea</a:t>
            </a:r>
            <a:r>
              <a:rPr lang="en-GB" sz="2000" dirty="0"/>
              <a:t> </a:t>
            </a:r>
            <a:r>
              <a:rPr lang="en-GB" sz="2000" dirty="0" err="1"/>
              <a:t>să</a:t>
            </a:r>
            <a:r>
              <a:rPr lang="en-GB" sz="2000" dirty="0"/>
              <a:t> le </a:t>
            </a:r>
            <a:r>
              <a:rPr lang="en-GB" sz="2000" dirty="0" err="1"/>
              <a:t>ofere</a:t>
            </a:r>
            <a:r>
              <a:rPr lang="en-GB" sz="2000" dirty="0"/>
              <a:t> </a:t>
            </a:r>
            <a:r>
              <a:rPr lang="en-GB" sz="2000" dirty="0" err="1"/>
              <a:t>orientări</a:t>
            </a:r>
            <a:r>
              <a:rPr lang="en-GB" sz="2000" dirty="0"/>
              <a:t> </a:t>
            </a:r>
            <a:r>
              <a:rPr lang="en-GB" sz="2000" dirty="0" err="1"/>
              <a:t>în</a:t>
            </a:r>
            <a:r>
              <a:rPr lang="en-GB" sz="2000" dirty="0"/>
              <a:t> </a:t>
            </a:r>
            <a:r>
              <a:rPr lang="en-GB" sz="2000" dirty="0" err="1"/>
              <a:t>acest</a:t>
            </a:r>
            <a:r>
              <a:rPr lang="en-GB" sz="2000" dirty="0"/>
              <a:t> </a:t>
            </a:r>
            <a:r>
              <a:rPr lang="en-GB" sz="2000" dirty="0" err="1"/>
              <a:t>domeniu</a:t>
            </a:r>
            <a:endParaRPr lang="en-GB" sz="2000" dirty="0"/>
          </a:p>
          <a:p>
            <a:pPr lvl="1"/>
            <a:r>
              <a:rPr lang="en-GB" sz="2000" dirty="0" err="1"/>
              <a:t>recrutare</a:t>
            </a:r>
            <a:r>
              <a:rPr lang="en-GB" sz="2000" dirty="0"/>
              <a:t> </a:t>
            </a:r>
            <a:r>
              <a:rPr lang="en-GB" sz="2000" dirty="0" err="1"/>
              <a:t>și</a:t>
            </a:r>
            <a:r>
              <a:rPr lang="en-GB" sz="2000" dirty="0"/>
              <a:t> / </a:t>
            </a:r>
            <a:r>
              <a:rPr lang="en-GB" sz="2000" dirty="0" err="1"/>
              <a:t>sau</a:t>
            </a:r>
            <a:r>
              <a:rPr lang="en-GB" sz="2000" dirty="0"/>
              <a:t> </a:t>
            </a:r>
            <a:r>
              <a:rPr lang="en-GB" sz="2000" dirty="0" err="1"/>
              <a:t>participare</a:t>
            </a:r>
            <a:r>
              <a:rPr lang="en-GB" sz="2000" dirty="0"/>
              <a:t> - </a:t>
            </a:r>
            <a:r>
              <a:rPr lang="en-GB" sz="2000" dirty="0" err="1"/>
              <a:t>ajuta</a:t>
            </a:r>
            <a:r>
              <a:rPr lang="en-GB" sz="2000" dirty="0"/>
              <a:t> la </a:t>
            </a:r>
            <a:r>
              <a:rPr lang="en-GB" sz="2000" dirty="0" err="1"/>
              <a:t>recrutarea</a:t>
            </a:r>
            <a:r>
              <a:rPr lang="en-GB" sz="2000" dirty="0"/>
              <a:t> </a:t>
            </a:r>
            <a:r>
              <a:rPr lang="en-GB" sz="2000" dirty="0" err="1"/>
              <a:t>membrilor</a:t>
            </a:r>
            <a:r>
              <a:rPr lang="en-GB" sz="2000" dirty="0"/>
              <a:t> </a:t>
            </a:r>
            <a:r>
              <a:rPr lang="en-GB" sz="2000" dirty="0" err="1"/>
              <a:t>consiliului</a:t>
            </a:r>
            <a:r>
              <a:rPr lang="en-GB" sz="2000" dirty="0"/>
              <a:t> </a:t>
            </a:r>
            <a:r>
              <a:rPr lang="en-GB" sz="2000" dirty="0" err="1"/>
              <a:t>consultativ</a:t>
            </a:r>
            <a:r>
              <a:rPr lang="en-GB" sz="2000" dirty="0"/>
              <a:t>, </a:t>
            </a:r>
            <a:r>
              <a:rPr lang="en-GB" sz="2000" dirty="0" err="1"/>
              <a:t>folosind</a:t>
            </a:r>
            <a:r>
              <a:rPr lang="en-GB" sz="2000" dirty="0"/>
              <a:t> </a:t>
            </a:r>
            <a:r>
              <a:rPr lang="en-GB" sz="2000" dirty="0" err="1"/>
              <a:t>rețeaua</a:t>
            </a:r>
            <a:r>
              <a:rPr lang="en-GB" sz="2000" dirty="0"/>
              <a:t> </a:t>
            </a:r>
            <a:r>
              <a:rPr lang="en-GB" sz="2000" dirty="0" err="1"/>
              <a:t>lor</a:t>
            </a:r>
            <a:r>
              <a:rPr lang="en-GB" sz="2000" dirty="0"/>
              <a:t> </a:t>
            </a:r>
            <a:r>
              <a:rPr lang="en-GB" sz="2000" dirty="0" err="1"/>
              <a:t>existentă</a:t>
            </a:r>
            <a:r>
              <a:rPr lang="en-GB" sz="2000" dirty="0"/>
              <a:t> cu </a:t>
            </a:r>
            <a:r>
              <a:rPr lang="en-GB" sz="2000" dirty="0" err="1"/>
              <a:t>profesioniști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226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473</Words>
  <Application>Microsoft Office PowerPoint</Application>
  <PresentationFormat>On-screen Show (4:3)</PresentationFormat>
  <Paragraphs>71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Echipa de început</vt:lpstr>
      <vt:lpstr>PowerPoint Presentation</vt:lpstr>
      <vt:lpstr>Cum să recrutați personal de calitate</vt:lpstr>
      <vt:lpstr>Construirea unui consiliu consultativ</vt:lpstr>
      <vt:lpstr>Construirea unui consiliu consultativ</vt:lpstr>
      <vt:lpstr>Rolurile și responsabilitățile membrilor consiliului consultativ</vt:lpstr>
      <vt:lpstr>Rolurile și responsabilitățile membrilor consiliului consultativ</vt:lpstr>
      <vt:lpstr>Serviciu de consultanță pentru  start-up-uri</vt:lpstr>
      <vt:lpstr>Serviciu de consultanță pentru  start-up-uri</vt:lpstr>
      <vt:lpstr>Informații suplimentare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Catrina</cp:lastModifiedBy>
  <cp:revision>59</cp:revision>
  <dcterms:created xsi:type="dcterms:W3CDTF">2017-03-08T21:43:37Z</dcterms:created>
  <dcterms:modified xsi:type="dcterms:W3CDTF">2018-01-22T17:07:27Z</dcterms:modified>
</cp:coreProperties>
</file>